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74" r:id="rId2"/>
    <p:sldId id="275" r:id="rId3"/>
    <p:sldId id="259" r:id="rId4"/>
    <p:sldId id="261" r:id="rId5"/>
    <p:sldId id="272" r:id="rId6"/>
    <p:sldId id="273" r:id="rId7"/>
    <p:sldId id="281" r:id="rId8"/>
    <p:sldId id="262" r:id="rId9"/>
    <p:sldId id="264" r:id="rId10"/>
    <p:sldId id="265" r:id="rId11"/>
    <p:sldId id="282" r:id="rId12"/>
    <p:sldId id="277" r:id="rId13"/>
    <p:sldId id="278" r:id="rId14"/>
    <p:sldId id="269" r:id="rId15"/>
    <p:sldId id="279" r:id="rId16"/>
    <p:sldId id="280" r:id="rId17"/>
    <p:sldId id="270" r:id="rId18"/>
  </p:sldIdLst>
  <p:sldSz cx="18288000" cy="10287000"/>
  <p:notesSz cx="6858000" cy="9144000"/>
  <p:embeddedFontLst>
    <p:embeddedFont>
      <p:font typeface="Arimo" panose="020B0604020202020204" pitchFamily="34" charset="0"/>
      <p:regular r:id="rId20"/>
    </p:embeddedFont>
    <p:embeddedFont>
      <p:font typeface="Calibri" panose="020F0502020204030204" pitchFamily="34" charset="0"/>
      <p:regular r:id="rId21"/>
      <p:bold r:id="rId22"/>
      <p:italic r:id="rId23"/>
      <p:boldItalic r:id="rId24"/>
    </p:embeddedFont>
    <p:embeddedFont>
      <p:font typeface="Public Sans" pitchFamily="2" charset="77"/>
      <p:regular r:id="rId25"/>
    </p:embeddedFont>
    <p:embeddedFont>
      <p:font typeface="Public Sans Bold" pitchFamily="2" charset="77"/>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71429" autoAdjust="0"/>
  </p:normalViewPr>
  <p:slideViewPr>
    <p:cSldViewPr>
      <p:cViewPr varScale="1">
        <p:scale>
          <a:sx n="50" d="100"/>
          <a:sy n="50" d="100"/>
        </p:scale>
        <p:origin x="196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75889-0838-5043-8F46-E55592A32823}"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73F77-96B2-6449-9A76-AB46F62252BA}" type="slidenum">
              <a:rPr lang="en-US" smtClean="0"/>
              <a:t>‹#›</a:t>
            </a:fld>
            <a:endParaRPr lang="en-US"/>
          </a:p>
        </p:txBody>
      </p:sp>
    </p:spTree>
    <p:extLst>
      <p:ext uri="{BB962C8B-B14F-4D97-AF65-F5344CB8AC3E}">
        <p14:creationId xmlns:p14="http://schemas.microsoft.com/office/powerpoint/2010/main" val="194811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1</a:t>
            </a:fld>
            <a:endParaRPr lang="en-US"/>
          </a:p>
        </p:txBody>
      </p:sp>
    </p:spTree>
    <p:extLst>
      <p:ext uri="{BB962C8B-B14F-4D97-AF65-F5344CB8AC3E}">
        <p14:creationId xmlns:p14="http://schemas.microsoft.com/office/powerpoint/2010/main" val="1239228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r>
              <a:rPr lang="en-US" sz="1200" kern="1200" dirty="0">
                <a:solidFill>
                  <a:schemeClr val="tx1"/>
                </a:solidFill>
                <a:effectLst/>
                <a:latin typeface="+mn-lt"/>
                <a:ea typeface="+mn-ea"/>
                <a:cs typeface="+mn-cs"/>
              </a:rPr>
              <a:t>We can see the moderate pattern of equal distribution of stores by population</a:t>
            </a:r>
          </a:p>
          <a:p>
            <a:r>
              <a:rPr lang="en-US" sz="1200" kern="1200" dirty="0">
                <a:solidFill>
                  <a:schemeClr val="tx1"/>
                </a:solidFill>
                <a:effectLst/>
                <a:latin typeface="+mn-lt"/>
                <a:ea typeface="+mn-ea"/>
                <a:cs typeface="+mn-cs"/>
              </a:rPr>
              <a:t>As you notice, the numbers of each store group tends to go down along with the size of population</a:t>
            </a:r>
          </a:p>
        </p:txBody>
      </p:sp>
      <p:sp>
        <p:nvSpPr>
          <p:cNvPr id="4" name="Slide Number Placeholder 3"/>
          <p:cNvSpPr>
            <a:spLocks noGrp="1"/>
          </p:cNvSpPr>
          <p:nvPr>
            <p:ph type="sldNum" sz="quarter" idx="5"/>
          </p:nvPr>
        </p:nvSpPr>
        <p:spPr/>
        <p:txBody>
          <a:bodyPr/>
          <a:lstStyle/>
          <a:p>
            <a:fld id="{47D73F77-96B2-6449-9A76-AB46F62252BA}" type="slidenum">
              <a:rPr lang="en-US" smtClean="0"/>
              <a:t>13</a:t>
            </a:fld>
            <a:endParaRPr lang="en-US"/>
          </a:p>
        </p:txBody>
      </p:sp>
    </p:spTree>
    <p:extLst>
      <p:ext uri="{BB962C8B-B14F-4D97-AF65-F5344CB8AC3E}">
        <p14:creationId xmlns:p14="http://schemas.microsoft.com/office/powerpoint/2010/main" val="341655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14</a:t>
            </a:fld>
            <a:endParaRPr lang="en-US"/>
          </a:p>
        </p:txBody>
      </p:sp>
    </p:spTree>
    <p:extLst>
      <p:ext uri="{BB962C8B-B14F-4D97-AF65-F5344CB8AC3E}">
        <p14:creationId xmlns:p14="http://schemas.microsoft.com/office/powerpoint/2010/main" val="3164630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Ellis</a:t>
            </a:r>
          </a:p>
        </p:txBody>
      </p:sp>
      <p:sp>
        <p:nvSpPr>
          <p:cNvPr id="4" name="Slide Number Placeholder 3"/>
          <p:cNvSpPr>
            <a:spLocks noGrp="1"/>
          </p:cNvSpPr>
          <p:nvPr>
            <p:ph type="sldNum" sz="quarter" idx="5"/>
          </p:nvPr>
        </p:nvSpPr>
        <p:spPr/>
        <p:txBody>
          <a:bodyPr/>
          <a:lstStyle/>
          <a:p>
            <a:fld id="{47D73F77-96B2-6449-9A76-AB46F62252BA}" type="slidenum">
              <a:rPr lang="en-US" smtClean="0"/>
              <a:t>15</a:t>
            </a:fld>
            <a:endParaRPr lang="en-US"/>
          </a:p>
        </p:txBody>
      </p:sp>
    </p:spTree>
    <p:extLst>
      <p:ext uri="{BB962C8B-B14F-4D97-AF65-F5344CB8AC3E}">
        <p14:creationId xmlns:p14="http://schemas.microsoft.com/office/powerpoint/2010/main" val="279869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p:txBody>
      </p:sp>
      <p:sp>
        <p:nvSpPr>
          <p:cNvPr id="4" name="Slide Number Placeholder 3"/>
          <p:cNvSpPr>
            <a:spLocks noGrp="1"/>
          </p:cNvSpPr>
          <p:nvPr>
            <p:ph type="sldNum" sz="quarter" idx="5"/>
          </p:nvPr>
        </p:nvSpPr>
        <p:spPr/>
        <p:txBody>
          <a:bodyPr/>
          <a:lstStyle/>
          <a:p>
            <a:fld id="{47D73F77-96B2-6449-9A76-AB46F62252BA}" type="slidenum">
              <a:rPr lang="en-US" smtClean="0"/>
              <a:t>16</a:t>
            </a:fld>
            <a:endParaRPr lang="en-US"/>
          </a:p>
        </p:txBody>
      </p:sp>
    </p:spTree>
    <p:extLst>
      <p:ext uri="{BB962C8B-B14F-4D97-AF65-F5344CB8AC3E}">
        <p14:creationId xmlns:p14="http://schemas.microsoft.com/office/powerpoint/2010/main" val="223205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17</a:t>
            </a:fld>
            <a:endParaRPr lang="en-US"/>
          </a:p>
        </p:txBody>
      </p:sp>
    </p:spTree>
    <p:extLst>
      <p:ext uri="{BB962C8B-B14F-4D97-AF65-F5344CB8AC3E}">
        <p14:creationId xmlns:p14="http://schemas.microsoft.com/office/powerpoint/2010/main" val="379901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2</a:t>
            </a:fld>
            <a:endParaRPr lang="en-US"/>
          </a:p>
        </p:txBody>
      </p:sp>
    </p:spTree>
    <p:extLst>
      <p:ext uri="{BB962C8B-B14F-4D97-AF65-F5344CB8AC3E}">
        <p14:creationId xmlns:p14="http://schemas.microsoft.com/office/powerpoint/2010/main" val="109603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3</a:t>
            </a:fld>
            <a:endParaRPr lang="en-US"/>
          </a:p>
        </p:txBody>
      </p:sp>
    </p:spTree>
    <p:extLst>
      <p:ext uri="{BB962C8B-B14F-4D97-AF65-F5344CB8AC3E}">
        <p14:creationId xmlns:p14="http://schemas.microsoft.com/office/powerpoint/2010/main" val="246456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4</a:t>
            </a:fld>
            <a:endParaRPr lang="en-US"/>
          </a:p>
        </p:txBody>
      </p:sp>
    </p:spTree>
    <p:extLst>
      <p:ext uri="{BB962C8B-B14F-4D97-AF65-F5344CB8AC3E}">
        <p14:creationId xmlns:p14="http://schemas.microsoft.com/office/powerpoint/2010/main" val="202974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a:t>
            </a:r>
          </a:p>
        </p:txBody>
      </p:sp>
      <p:sp>
        <p:nvSpPr>
          <p:cNvPr id="4" name="Slide Number Placeholder 3"/>
          <p:cNvSpPr>
            <a:spLocks noGrp="1"/>
          </p:cNvSpPr>
          <p:nvPr>
            <p:ph type="sldNum" sz="quarter" idx="5"/>
          </p:nvPr>
        </p:nvSpPr>
        <p:spPr/>
        <p:txBody>
          <a:bodyPr/>
          <a:lstStyle/>
          <a:p>
            <a:fld id="{47D73F77-96B2-6449-9A76-AB46F62252BA}" type="slidenum">
              <a:rPr lang="en-US" smtClean="0"/>
              <a:t>8</a:t>
            </a:fld>
            <a:endParaRPr lang="en-US"/>
          </a:p>
        </p:txBody>
      </p:sp>
    </p:spTree>
    <p:extLst>
      <p:ext uri="{BB962C8B-B14F-4D97-AF65-F5344CB8AC3E}">
        <p14:creationId xmlns:p14="http://schemas.microsoft.com/office/powerpoint/2010/main" val="1380614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gathered data which was presented by Shailesh earlier, we’ve made four different graphs to visualize our data.</a:t>
            </a:r>
          </a:p>
          <a:p>
            <a:endParaRPr lang="en-US" dirty="0"/>
          </a:p>
        </p:txBody>
      </p:sp>
      <p:sp>
        <p:nvSpPr>
          <p:cNvPr id="4" name="Slide Number Placeholder 3"/>
          <p:cNvSpPr>
            <a:spLocks noGrp="1"/>
          </p:cNvSpPr>
          <p:nvPr>
            <p:ph type="sldNum" sz="quarter" idx="5"/>
          </p:nvPr>
        </p:nvSpPr>
        <p:spPr/>
        <p:txBody>
          <a:bodyPr/>
          <a:lstStyle/>
          <a:p>
            <a:fld id="{47D73F77-96B2-6449-9A76-AB46F62252BA}" type="slidenum">
              <a:rPr lang="en-US" smtClean="0"/>
              <a:t>9</a:t>
            </a:fld>
            <a:endParaRPr lang="en-US"/>
          </a:p>
        </p:txBody>
      </p:sp>
    </p:spTree>
    <p:extLst>
      <p:ext uri="{BB962C8B-B14F-4D97-AF65-F5344CB8AC3E}">
        <p14:creationId xmlns:p14="http://schemas.microsoft.com/office/powerpoint/2010/main" val="115016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pPr rtl="0" fontAlgn="ctr"/>
            <a:r>
              <a:rPr lang="en-US" sz="1200" b="0" i="0" kern="1200" dirty="0">
                <a:solidFill>
                  <a:schemeClr val="tx1"/>
                </a:solidFill>
                <a:effectLst/>
                <a:latin typeface="+mn-lt"/>
                <a:ea typeface="+mn-ea"/>
                <a:cs typeface="+mn-cs"/>
              </a:rPr>
              <a:t>First graph - we compare county population &amp; per capita income</a:t>
            </a:r>
          </a:p>
          <a:p>
            <a:r>
              <a:rPr lang="en-US" sz="1200" kern="1200" dirty="0">
                <a:solidFill>
                  <a:schemeClr val="tx1"/>
                </a:solidFill>
                <a:effectLst/>
                <a:latin typeface="+mn-lt"/>
                <a:ea typeface="+mn-ea"/>
                <a:cs typeface="+mn-cs"/>
              </a:rPr>
              <a:t>With this graph, we can see the clear correlation between pop &amp; income as they tend to move the same way.  </a:t>
            </a:r>
          </a:p>
          <a:p>
            <a:r>
              <a:rPr lang="en-US" sz="1200" kern="1200" dirty="0">
                <a:solidFill>
                  <a:schemeClr val="tx1"/>
                </a:solidFill>
                <a:effectLst/>
                <a:latin typeface="+mn-lt"/>
                <a:ea typeface="+mn-ea"/>
                <a:cs typeface="+mn-cs"/>
              </a:rPr>
              <a:t>High Population --&gt; (brings about) relatively High Income</a:t>
            </a:r>
          </a:p>
        </p:txBody>
      </p:sp>
      <p:sp>
        <p:nvSpPr>
          <p:cNvPr id="4" name="Slide Number Placeholder 3"/>
          <p:cNvSpPr>
            <a:spLocks noGrp="1"/>
          </p:cNvSpPr>
          <p:nvPr>
            <p:ph type="sldNum" sz="quarter" idx="5"/>
          </p:nvPr>
        </p:nvSpPr>
        <p:spPr/>
        <p:txBody>
          <a:bodyPr/>
          <a:lstStyle/>
          <a:p>
            <a:fld id="{47D73F77-96B2-6449-9A76-AB46F62252BA}" type="slidenum">
              <a:rPr lang="en-US" smtClean="0"/>
              <a:t>10</a:t>
            </a:fld>
            <a:endParaRPr lang="en-US"/>
          </a:p>
        </p:txBody>
      </p:sp>
    </p:spTree>
    <p:extLst>
      <p:ext uri="{BB962C8B-B14F-4D97-AF65-F5344CB8AC3E}">
        <p14:creationId xmlns:p14="http://schemas.microsoft.com/office/powerpoint/2010/main" val="71802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pPr rtl="0" fontAlgn="ctr"/>
            <a:r>
              <a:rPr lang="en-US" sz="1200" b="0" i="0" kern="1200" dirty="0">
                <a:solidFill>
                  <a:schemeClr val="tx1"/>
                </a:solidFill>
                <a:effectLst/>
                <a:latin typeface="+mn-lt"/>
                <a:ea typeface="+mn-ea"/>
                <a:cs typeface="+mn-cs"/>
              </a:rPr>
              <a:t>In this chart, we are comparing the % free reduced lunch with per capita income</a:t>
            </a:r>
          </a:p>
          <a:p>
            <a:r>
              <a:rPr lang="en-US" sz="1200" kern="1200" dirty="0">
                <a:solidFill>
                  <a:schemeClr val="tx1"/>
                </a:solidFill>
                <a:effectLst/>
                <a:latin typeface="+mn-lt"/>
                <a:ea typeface="+mn-ea"/>
                <a:cs typeface="+mn-cs"/>
              </a:rPr>
              <a:t>There’s weak Negative Correlation as Income ^ FRL v </a:t>
            </a:r>
          </a:p>
          <a:p>
            <a:r>
              <a:rPr lang="en-US" sz="1200" kern="1200" dirty="0">
                <a:solidFill>
                  <a:schemeClr val="tx1"/>
                </a:solidFill>
                <a:effectLst/>
                <a:latin typeface="+mn-lt"/>
                <a:ea typeface="+mn-ea"/>
                <a:cs typeface="+mn-cs"/>
              </a:rPr>
              <a:t>There’s also high cluster of counties where FRL ^ Income v</a:t>
            </a:r>
          </a:p>
          <a:p>
            <a:endParaRPr lang="en-US" dirty="0"/>
          </a:p>
        </p:txBody>
      </p:sp>
      <p:sp>
        <p:nvSpPr>
          <p:cNvPr id="4" name="Slide Number Placeholder 3"/>
          <p:cNvSpPr>
            <a:spLocks noGrp="1"/>
          </p:cNvSpPr>
          <p:nvPr>
            <p:ph type="sldNum" sz="quarter" idx="5"/>
          </p:nvPr>
        </p:nvSpPr>
        <p:spPr/>
        <p:txBody>
          <a:bodyPr/>
          <a:lstStyle/>
          <a:p>
            <a:fld id="{47D73F77-96B2-6449-9A76-AB46F62252BA}" type="slidenum">
              <a:rPr lang="en-US" smtClean="0"/>
              <a:t>11</a:t>
            </a:fld>
            <a:endParaRPr lang="en-US"/>
          </a:p>
        </p:txBody>
      </p:sp>
    </p:spTree>
    <p:extLst>
      <p:ext uri="{BB962C8B-B14F-4D97-AF65-F5344CB8AC3E}">
        <p14:creationId xmlns:p14="http://schemas.microsoft.com/office/powerpoint/2010/main" val="39505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pPr rtl="0" fontAlgn="ctr"/>
            <a:r>
              <a:rPr lang="en-US" sz="1200" b="0" i="0" kern="1200" dirty="0">
                <a:solidFill>
                  <a:schemeClr val="tx1"/>
                </a:solidFill>
                <a:effectLst/>
                <a:latin typeface="+mn-lt"/>
                <a:ea typeface="+mn-ea"/>
                <a:cs typeface="+mn-cs"/>
              </a:rPr>
              <a:t>Chart 3 similar to chart 2.</a:t>
            </a:r>
          </a:p>
          <a:p>
            <a:r>
              <a:rPr lang="en-US" sz="1200" kern="1200" dirty="0">
                <a:solidFill>
                  <a:schemeClr val="tx1"/>
                </a:solidFill>
                <a:effectLst/>
                <a:latin typeface="+mn-lt"/>
                <a:ea typeface="+mn-ea"/>
                <a:cs typeface="+mn-cs"/>
              </a:rPr>
              <a:t>They both show Weak Negative Correlation between FRL and the number of grocery stores - Grocery ^ FRL v</a:t>
            </a:r>
          </a:p>
          <a:p>
            <a:r>
              <a:rPr lang="en-US" sz="1200" kern="1200" dirty="0">
                <a:solidFill>
                  <a:schemeClr val="tx1"/>
                </a:solidFill>
                <a:effectLst/>
                <a:latin typeface="+mn-lt"/>
                <a:ea typeface="+mn-ea"/>
                <a:cs typeface="+mn-cs"/>
              </a:rPr>
              <a:t>There’s also Cluster (although not apparent) - High FRL, Low Grocery Counts</a:t>
            </a:r>
          </a:p>
          <a:p>
            <a:endParaRPr lang="en-US" dirty="0"/>
          </a:p>
        </p:txBody>
      </p:sp>
      <p:sp>
        <p:nvSpPr>
          <p:cNvPr id="4" name="Slide Number Placeholder 3"/>
          <p:cNvSpPr>
            <a:spLocks noGrp="1"/>
          </p:cNvSpPr>
          <p:nvPr>
            <p:ph type="sldNum" sz="quarter" idx="5"/>
          </p:nvPr>
        </p:nvSpPr>
        <p:spPr/>
        <p:txBody>
          <a:bodyPr/>
          <a:lstStyle/>
          <a:p>
            <a:fld id="{47D73F77-96B2-6449-9A76-AB46F62252BA}" type="slidenum">
              <a:rPr lang="en-US" smtClean="0"/>
              <a:t>12</a:t>
            </a:fld>
            <a:endParaRPr lang="en-US"/>
          </a:p>
        </p:txBody>
      </p:sp>
    </p:spTree>
    <p:extLst>
      <p:ext uri="{BB962C8B-B14F-4D97-AF65-F5344CB8AC3E}">
        <p14:creationId xmlns:p14="http://schemas.microsoft.com/office/powerpoint/2010/main" val="2378784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ww.iconfinder.com/icons/115778/quotes_ico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s://www.foodandwine.com/news/produce-section-higher-sales-grocery-shopp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4.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jpg"/><Relationship Id="rId7"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simplemost.com/7-scientifically-proven-tricks-to-eat-healthier/" TargetMode="External"/><Relationship Id="rId11" Type="http://schemas.openxmlformats.org/officeDocument/2006/relationships/hyperlink" Target="https://www.foodandwine.com/news/produce-section-higher-sales-grocery-shopping" TargetMode="External"/><Relationship Id="rId5" Type="http://schemas.openxmlformats.org/officeDocument/2006/relationships/image" Target="../media/image5.jpeg"/><Relationship Id="rId10" Type="http://schemas.openxmlformats.org/officeDocument/2006/relationships/image" Target="../media/image1.jpg"/><Relationship Id="rId4" Type="http://schemas.openxmlformats.org/officeDocument/2006/relationships/hyperlink" Target="https://populationmatters.org/population-matters-statement-ons-population-estimates" TargetMode="External"/><Relationship Id="rId9" Type="http://schemas.openxmlformats.org/officeDocument/2006/relationships/hyperlink" Target="https://www.iconfinder.com/icons/115778/quotes_ico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developers.google.com/maps" TargetMode="External"/><Relationship Id="rId3" Type="http://schemas.openxmlformats.org/officeDocument/2006/relationships/image" Target="../media/image5.jpeg"/><Relationship Id="rId7" Type="http://schemas.openxmlformats.org/officeDocument/2006/relationships/image" Target="../media/image2.jpeg"/><Relationship Id="rId12" Type="http://schemas.openxmlformats.org/officeDocument/2006/relationships/hyperlink" Target="https://oraapp.doe.k12.ga.us/ows-bin/owa/fte_pack_frl001_public.entry_for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populationmatters.org/population-matters-statement-ons-population-estimates" TargetMode="External"/><Relationship Id="rId11" Type="http://schemas.openxmlformats.org/officeDocument/2006/relationships/hyperlink" Target="https://fred.stlouisfed.org/release/tables?eid=266512&amp;rid=175" TargetMode="External"/><Relationship Id="rId5" Type="http://schemas.openxmlformats.org/officeDocument/2006/relationships/image" Target="../media/image4.jpg"/><Relationship Id="rId10" Type="http://schemas.openxmlformats.org/officeDocument/2006/relationships/hyperlink" Target="https://api.census.gov/data/2019/pep" TargetMode="External"/><Relationship Id="rId4" Type="http://schemas.openxmlformats.org/officeDocument/2006/relationships/hyperlink" Target="https://www.simplemost.com/7-scientifically-proven-tricks-to-eat-healthier/" TargetMode="External"/><Relationship Id="rId9" Type="http://schemas.openxmlformats.org/officeDocument/2006/relationships/hyperlink" Target="https://www.iconfinder.com/icons/115778/quotes_icon"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fred.stlouisfed.org/release/tables?eid=266512&amp;rid=175" TargetMode="External"/><Relationship Id="rId3" Type="http://schemas.openxmlformats.org/officeDocument/2006/relationships/image" Target="../media/image4.jpg"/><Relationship Id="rId7" Type="http://schemas.openxmlformats.org/officeDocument/2006/relationships/hyperlink" Target="https://api.census.gov/data/2019/pep"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simplemost.com/7-scientifically-proven-tricks-to-eat-healthier/" TargetMode="External"/><Relationship Id="rId11"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hyperlink" Target="https://developers.google.com/maps" TargetMode="External"/><Relationship Id="rId4" Type="http://schemas.openxmlformats.org/officeDocument/2006/relationships/hyperlink" Target="https://populationmatters.org/population-matters-statement-ons-population-estimates" TargetMode="External"/><Relationship Id="rId9" Type="http://schemas.openxmlformats.org/officeDocument/2006/relationships/hyperlink" Target="https://oraapp.doe.k12.ga.us/ows-bin/owa/fte_pack_frl001_public.entry_for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oraapp.doe.k12.ga.us" TargetMode="External"/><Relationship Id="rId3" Type="http://schemas.openxmlformats.org/officeDocument/2006/relationships/hyperlink" Target="https://api.census.gov/data/2019/pep" TargetMode="External"/><Relationship Id="rId7" Type="http://schemas.openxmlformats.org/officeDocument/2006/relationships/hyperlink" Target="https://fred.stlouisfed.org/"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developers.google.com/maps" TargetMode="External"/><Relationship Id="rId5" Type="http://schemas.openxmlformats.org/officeDocument/2006/relationships/hyperlink" Target="https://oraapp.doe.k12.ga.us/ows-bin/owa/fte_pack_frl001_public.entry_form" TargetMode="External"/><Relationship Id="rId4" Type="http://schemas.openxmlformats.org/officeDocument/2006/relationships/hyperlink" Target="https://fred.stlouisfed.org/release/tables?eid=266512&amp;rid=17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oraapp.doe.k12.ga.us" TargetMode="External"/><Relationship Id="rId2" Type="http://schemas.openxmlformats.org/officeDocument/2006/relationships/hyperlink" Target="https://fred.stlouisfed.org/" TargetMode="Externa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hyperlink" Target="https://fred.stlouisfed.org/" TargetMode="External"/><Relationship Id="rId3" Type="http://schemas.openxmlformats.org/officeDocument/2006/relationships/image" Target="../media/image8.jpeg"/><Relationship Id="rId7" Type="http://schemas.openxmlformats.org/officeDocument/2006/relationships/hyperlink" Target="https://www.iconfinder.com/icons/115778/quotes_icon"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app.genmymodel.com/editor/edit/_OTlVYHCrEeyzq6ra3GZCdA" TargetMode="External"/><Relationship Id="rId4" Type="http://schemas.openxmlformats.org/officeDocument/2006/relationships/image" Target="../media/image9.png"/><Relationship Id="rId9" Type="http://schemas.openxmlformats.org/officeDocument/2006/relationships/hyperlink" Target="https://oraapp.doe.k12.ga.u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app.genmymodel.com/editor/edit/_OTlVYHCrEeyzq6ra3GZCdA" TargetMode="External"/><Relationship Id="rId7" Type="http://schemas.openxmlformats.org/officeDocument/2006/relationships/image" Target="../media/image12.png"/><Relationship Id="rId12"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7.png"/><Relationship Id="rId5" Type="http://schemas.openxmlformats.org/officeDocument/2006/relationships/image" Target="../media/image10.png"/><Relationship Id="rId10" Type="http://schemas.openxmlformats.org/officeDocument/2006/relationships/hyperlink" Target="https://www.iconfinder.com/icons/115778/quotes_icon" TargetMode="External"/><Relationship Id="rId4" Type="http://schemas.openxmlformats.org/officeDocument/2006/relationships/image" Target="../media/image9.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hyperlink" Target="https://app.genmymodel.com/editor/edit/_OTlVYHCrEeyzq6ra3GZCd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s://www.iconfinder.com/icons/115778/quotes_icon" TargetMode="External"/><Relationship Id="rId4" Type="http://schemas.openxmlformats.org/officeDocument/2006/relationships/image" Target="../media/image11.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grass, different, bunch, assorted&#10;&#10;Description automatically generated">
            <a:extLst>
              <a:ext uri="{FF2B5EF4-FFF2-40B4-BE49-F238E27FC236}">
                <a16:creationId xmlns:a16="http://schemas.microsoft.com/office/drawing/2014/main" id="{3D67E163-BEC8-E840-90F6-A52814BCE82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35" t="-116" r="5325"/>
          <a:stretch/>
        </p:blipFill>
        <p:spPr>
          <a:xfrm>
            <a:off x="6501386" y="0"/>
            <a:ext cx="13002768" cy="10286990"/>
          </a:xfrm>
          <a:prstGeom prst="rect">
            <a:avLst/>
          </a:prstGeom>
        </p:spPr>
      </p:pic>
      <p:sp>
        <p:nvSpPr>
          <p:cNvPr id="3" name="TextBox 2">
            <a:extLst>
              <a:ext uri="{FF2B5EF4-FFF2-40B4-BE49-F238E27FC236}">
                <a16:creationId xmlns:a16="http://schemas.microsoft.com/office/drawing/2014/main" id="{2CCA6A91-7316-BC4E-A33D-17AFD937FF72}"/>
              </a:ext>
            </a:extLst>
          </p:cNvPr>
          <p:cNvSpPr txBox="1"/>
          <p:nvPr/>
        </p:nvSpPr>
        <p:spPr>
          <a:xfrm>
            <a:off x="742372" y="723900"/>
            <a:ext cx="5302829" cy="48062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a:latin typeface="Public Sans Bold"/>
                <a:ea typeface="+mj-ea"/>
                <a:cs typeface="Calibri"/>
              </a:rPr>
              <a:t>Project</a:t>
            </a:r>
            <a:r>
              <a:rPr lang="en-US" sz="6000" b="1">
                <a:latin typeface="Public Sans"/>
                <a:ea typeface="+mj-ea"/>
                <a:cs typeface="Calibri"/>
              </a:rPr>
              <a:t> 3: Visualizing Data</a:t>
            </a:r>
          </a:p>
        </p:txBody>
      </p:sp>
      <p:sp>
        <p:nvSpPr>
          <p:cNvPr id="4" name="TextBox 4">
            <a:extLst>
              <a:ext uri="{FF2B5EF4-FFF2-40B4-BE49-F238E27FC236}">
                <a16:creationId xmlns:a16="http://schemas.microsoft.com/office/drawing/2014/main" id="{11C08DFE-399D-7B4D-AA12-3A0EF71EE360}"/>
              </a:ext>
            </a:extLst>
          </p:cNvPr>
          <p:cNvSpPr txBox="1"/>
          <p:nvPr/>
        </p:nvSpPr>
        <p:spPr>
          <a:xfrm>
            <a:off x="742372" y="5753100"/>
            <a:ext cx="5759014" cy="923330"/>
          </a:xfrm>
          <a:prstGeom prst="rect">
            <a:avLst/>
          </a:prstGeom>
        </p:spPr>
        <p:txBody>
          <a:bodyPr wrap="square" lIns="0" tIns="0" rIns="0" bIns="0" rtlCol="0" anchor="t">
            <a:spAutoFit/>
          </a:bodyPr>
          <a:lstStyle/>
          <a:p>
            <a:pPr>
              <a:lnSpc>
                <a:spcPts val="3600"/>
              </a:lnSpc>
            </a:pPr>
            <a:r>
              <a:rPr lang="en-US" sz="3000" dirty="0">
                <a:solidFill>
                  <a:srgbClr val="9B9B9B"/>
                </a:solidFill>
                <a:latin typeface="Public Sans"/>
              </a:rPr>
              <a:t>The </a:t>
            </a:r>
            <a:r>
              <a:rPr lang="en-US" sz="3000" b="1" dirty="0">
                <a:latin typeface="Public Sans"/>
              </a:rPr>
              <a:t>GAP</a:t>
            </a:r>
            <a:r>
              <a:rPr lang="en-US" sz="3000" dirty="0">
                <a:solidFill>
                  <a:srgbClr val="9B9B9B"/>
                </a:solidFill>
                <a:latin typeface="Public Sans"/>
              </a:rPr>
              <a:t> Team:</a:t>
            </a:r>
          </a:p>
          <a:p>
            <a:pPr>
              <a:lnSpc>
                <a:spcPts val="3600"/>
              </a:lnSpc>
            </a:pPr>
            <a:r>
              <a:rPr lang="en-US" sz="3600" b="1" dirty="0" err="1">
                <a:latin typeface="Public Sans"/>
              </a:rPr>
              <a:t>G</a:t>
            </a:r>
            <a:r>
              <a:rPr lang="en-US" sz="3000" dirty="0" err="1">
                <a:solidFill>
                  <a:srgbClr val="9B9B9B"/>
                </a:solidFill>
                <a:latin typeface="Public Sans"/>
              </a:rPr>
              <a:t>odkindhi</a:t>
            </a:r>
            <a:r>
              <a:rPr lang="en-US" sz="3000" dirty="0">
                <a:solidFill>
                  <a:srgbClr val="9B9B9B"/>
                </a:solidFill>
                <a:latin typeface="Public Sans"/>
              </a:rPr>
              <a:t>, </a:t>
            </a:r>
            <a:r>
              <a:rPr lang="en-US" sz="3600" b="1" dirty="0" err="1">
                <a:latin typeface="Public Sans"/>
              </a:rPr>
              <a:t>A</a:t>
            </a:r>
            <a:r>
              <a:rPr lang="en-US" sz="3000" dirty="0" err="1">
                <a:solidFill>
                  <a:srgbClr val="9B9B9B"/>
                </a:solidFill>
                <a:latin typeface="Public Sans"/>
              </a:rPr>
              <a:t>voaka</a:t>
            </a:r>
            <a:r>
              <a:rPr lang="en-US" sz="3000" dirty="0">
                <a:solidFill>
                  <a:srgbClr val="9B9B9B"/>
                </a:solidFill>
                <a:latin typeface="Public Sans"/>
              </a:rPr>
              <a:t>, </a:t>
            </a:r>
            <a:r>
              <a:rPr lang="en-US" sz="3600" b="1" dirty="0" err="1">
                <a:latin typeface="Public Sans"/>
              </a:rPr>
              <a:t>P</a:t>
            </a:r>
            <a:r>
              <a:rPr lang="en-US" sz="3000" dirty="0" err="1">
                <a:solidFill>
                  <a:srgbClr val="9B9B9B"/>
                </a:solidFill>
                <a:latin typeface="Public Sans"/>
              </a:rPr>
              <a:t>urwanto</a:t>
            </a:r>
            <a:endParaRPr lang="en-US" sz="3000" dirty="0">
              <a:solidFill>
                <a:srgbClr val="9B9B9B"/>
              </a:solidFill>
              <a:latin typeface="Public Sans"/>
            </a:endParaRPr>
          </a:p>
        </p:txBody>
      </p:sp>
      <p:pic>
        <p:nvPicPr>
          <p:cNvPr id="5" name="Picture 4">
            <a:extLst>
              <a:ext uri="{FF2B5EF4-FFF2-40B4-BE49-F238E27FC236}">
                <a16:creationId xmlns:a16="http://schemas.microsoft.com/office/drawing/2014/main" id="{A9D1FE79-FFBA-744A-9EFC-8189796E5D71}"/>
              </a:ext>
            </a:extLst>
          </p:cNvPr>
          <p:cNvPicPr>
            <a:picLocks noChangeAspect="1"/>
          </p:cNvPicPr>
          <p:nvPr/>
        </p:nvPicPr>
        <p:blipFill rotWithShape="1">
          <a:blip r:embed="rId5"/>
          <a:srcRect l="63" t="-229" r="37" b="933"/>
          <a:stretch/>
        </p:blipFill>
        <p:spPr>
          <a:xfrm>
            <a:off x="5410200" y="17009328"/>
            <a:ext cx="17670401" cy="11679972"/>
          </a:xfrm>
          <a:prstGeom prst="rect">
            <a:avLst/>
          </a:prstGeom>
        </p:spPr>
      </p:pic>
      <p:pic>
        <p:nvPicPr>
          <p:cNvPr id="6" name="Picture 5" descr="Logo&#10;&#10;Description automatically generated">
            <a:extLst>
              <a:ext uri="{FF2B5EF4-FFF2-40B4-BE49-F238E27FC236}">
                <a16:creationId xmlns:a16="http://schemas.microsoft.com/office/drawing/2014/main" id="{4C790CC1-4F40-BE44-8584-2A7AF7AAAD7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049000" y="2857500"/>
            <a:ext cx="914400" cy="914400"/>
          </a:xfrm>
          <a:prstGeom prst="rect">
            <a:avLst/>
          </a:prstGeom>
        </p:spPr>
      </p:pic>
      <p:sp>
        <p:nvSpPr>
          <p:cNvPr id="7" name="!!porcethis">
            <a:extLst>
              <a:ext uri="{FF2B5EF4-FFF2-40B4-BE49-F238E27FC236}">
                <a16:creationId xmlns:a16="http://schemas.microsoft.com/office/drawing/2014/main" id="{4E5AC677-97C9-B24F-9EE4-825AD9EE8B6F}"/>
              </a:ext>
            </a:extLst>
          </p:cNvPr>
          <p:cNvSpPr txBox="1"/>
          <p:nvPr/>
        </p:nvSpPr>
        <p:spPr>
          <a:xfrm>
            <a:off x="-10591800" y="3796247"/>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pic>
        <p:nvPicPr>
          <p:cNvPr id="8" name="Picture 7" descr="Logo&#10;&#10;Description automatically generated">
            <a:extLst>
              <a:ext uri="{FF2B5EF4-FFF2-40B4-BE49-F238E27FC236}">
                <a16:creationId xmlns:a16="http://schemas.microsoft.com/office/drawing/2014/main" id="{B7FC44FE-C7E2-3E4A-95BD-E1E589F59AD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0800000">
            <a:off x="-4343400" y="7562849"/>
            <a:ext cx="914400" cy="914400"/>
          </a:xfrm>
          <a:prstGeom prst="rect">
            <a:avLst/>
          </a:prstGeom>
        </p:spPr>
      </p:pic>
      <p:sp>
        <p:nvSpPr>
          <p:cNvPr id="9" name="!!thistoo">
            <a:extLst>
              <a:ext uri="{FF2B5EF4-FFF2-40B4-BE49-F238E27FC236}">
                <a16:creationId xmlns:a16="http://schemas.microsoft.com/office/drawing/2014/main" id="{B3657410-515C-304D-AC90-813FF27EC20E}"/>
              </a:ext>
            </a:extLst>
          </p:cNvPr>
          <p:cNvSpPr txBox="1"/>
          <p:nvPr/>
        </p:nvSpPr>
        <p:spPr>
          <a:xfrm>
            <a:off x="-8458200"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spTree>
    <p:extLst>
      <p:ext uri="{BB962C8B-B14F-4D97-AF65-F5344CB8AC3E}">
        <p14:creationId xmlns:p14="http://schemas.microsoft.com/office/powerpoint/2010/main" val="3475458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DEBD37-C2DE-4349-93E2-2B69843F8869}"/>
              </a:ext>
            </a:extLst>
          </p:cNvPr>
          <p:cNvPicPr>
            <a:picLocks noChangeAspect="1"/>
          </p:cNvPicPr>
          <p:nvPr/>
        </p:nvPicPr>
        <p:blipFill>
          <a:blip r:embed="rId3"/>
          <a:srcRect/>
          <a:stretch>
            <a:fillRect/>
          </a:stretch>
        </p:blipFill>
        <p:spPr>
          <a:xfrm>
            <a:off x="2340690" y="1440164"/>
            <a:ext cx="13606619" cy="6418216"/>
          </a:xfrm>
          <a:prstGeom prst="rect">
            <a:avLst/>
          </a:prstGeom>
        </p:spPr>
      </p:pic>
      <p:sp>
        <p:nvSpPr>
          <p:cNvPr id="4" name="TextBox 4"/>
          <p:cNvSpPr txBox="1"/>
          <p:nvPr/>
        </p:nvSpPr>
        <p:spPr>
          <a:xfrm>
            <a:off x="4360846" y="7886700"/>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5" name="TextBox 4">
            <a:extLst>
              <a:ext uri="{FF2B5EF4-FFF2-40B4-BE49-F238E27FC236}">
                <a16:creationId xmlns:a16="http://schemas.microsoft.com/office/drawing/2014/main" id="{A76BED65-5EC9-454B-A443-327CF9F1B180}"/>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Data Visualizations</a:t>
            </a:r>
          </a:p>
        </p:txBody>
      </p:sp>
      <p:sp>
        <p:nvSpPr>
          <p:cNvPr id="6" name="TextBox 5">
            <a:extLst>
              <a:ext uri="{FF2B5EF4-FFF2-40B4-BE49-F238E27FC236}">
                <a16:creationId xmlns:a16="http://schemas.microsoft.com/office/drawing/2014/main" id="{6B5B3831-203E-AA4C-8650-DECCC89DFCF4}"/>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11" name="TextBox 10">
            <a:extLst>
              <a:ext uri="{FF2B5EF4-FFF2-40B4-BE49-F238E27FC236}">
                <a16:creationId xmlns:a16="http://schemas.microsoft.com/office/drawing/2014/main" id="{7DCD987D-E40B-B74E-A00B-7335F4E0219C}"/>
              </a:ext>
            </a:extLst>
          </p:cNvPr>
          <p:cNvSpPr txBox="1"/>
          <p:nvPr/>
        </p:nvSpPr>
        <p:spPr>
          <a:xfrm>
            <a:off x="-11430000" y="7938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sp>
        <p:nvSpPr>
          <p:cNvPr id="16" name="TextBox 4">
            <a:extLst>
              <a:ext uri="{FF2B5EF4-FFF2-40B4-BE49-F238E27FC236}">
                <a16:creationId xmlns:a16="http://schemas.microsoft.com/office/drawing/2014/main" id="{CA62FDD6-9A1B-4743-93F0-F093003D3A64}"/>
              </a:ext>
            </a:extLst>
          </p:cNvPr>
          <p:cNvSpPr txBox="1"/>
          <p:nvPr/>
        </p:nvSpPr>
        <p:spPr>
          <a:xfrm>
            <a:off x="685799" y="10798920"/>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2A4AFE4-22CD-5241-AB46-8FFA9505B884}"/>
              </a:ext>
            </a:extLst>
          </p:cNvPr>
          <p:cNvSpPr txBox="1"/>
          <p:nvPr/>
        </p:nvSpPr>
        <p:spPr>
          <a:xfrm>
            <a:off x="-3303503" y="86308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pic>
        <p:nvPicPr>
          <p:cNvPr id="3" name="Picture 2" descr="Chart&#10;&#10;Description automatically generated">
            <a:extLst>
              <a:ext uri="{FF2B5EF4-FFF2-40B4-BE49-F238E27FC236}">
                <a16:creationId xmlns:a16="http://schemas.microsoft.com/office/drawing/2014/main" id="{EE3B75D1-6D67-4AFD-8F25-8CEFCDDC56A6}"/>
              </a:ext>
            </a:extLst>
          </p:cNvPr>
          <p:cNvPicPr>
            <a:picLocks noChangeAspect="1"/>
          </p:cNvPicPr>
          <p:nvPr/>
        </p:nvPicPr>
        <p:blipFill>
          <a:blip r:embed="rId4"/>
          <a:srcRect/>
          <a:stretch>
            <a:fillRect/>
          </a:stretch>
        </p:blipFill>
        <p:spPr>
          <a:xfrm>
            <a:off x="2327285" y="25880510"/>
            <a:ext cx="5960188" cy="2816324"/>
          </a:xfrm>
          <a:prstGeom prst="rect">
            <a:avLst/>
          </a:prstGeom>
        </p:spPr>
      </p:pic>
      <p:pic>
        <p:nvPicPr>
          <p:cNvPr id="20" name="!!stupid1" descr="Chart, scatter chart&#10;&#10;Description automatically generated">
            <a:extLst>
              <a:ext uri="{FF2B5EF4-FFF2-40B4-BE49-F238E27FC236}">
                <a16:creationId xmlns:a16="http://schemas.microsoft.com/office/drawing/2014/main" id="{30D876EE-0835-47AF-926A-50976194F0A6}"/>
              </a:ext>
            </a:extLst>
          </p:cNvPr>
          <p:cNvPicPr>
            <a:picLocks noChangeAspect="1"/>
          </p:cNvPicPr>
          <p:nvPr/>
        </p:nvPicPr>
        <p:blipFill>
          <a:blip r:embed="rId5"/>
          <a:stretch>
            <a:fillRect/>
          </a:stretch>
        </p:blipFill>
        <p:spPr>
          <a:xfrm>
            <a:off x="27159996" y="8386805"/>
            <a:ext cx="2743200" cy="1268427"/>
          </a:xfrm>
          <a:prstGeom prst="rect">
            <a:avLst/>
          </a:prstGeom>
        </p:spPr>
      </p:pic>
      <p:pic>
        <p:nvPicPr>
          <p:cNvPr id="22" name="Picture 2" descr="Chart, scatter chart&#10;&#10;Description automatically generated">
            <a:extLst>
              <a:ext uri="{FF2B5EF4-FFF2-40B4-BE49-F238E27FC236}">
                <a16:creationId xmlns:a16="http://schemas.microsoft.com/office/drawing/2014/main" id="{6FABE2BB-5AB7-4A5D-B965-B336B6AF028A}"/>
              </a:ext>
            </a:extLst>
          </p:cNvPr>
          <p:cNvPicPr>
            <a:picLocks noChangeAspect="1"/>
          </p:cNvPicPr>
          <p:nvPr/>
        </p:nvPicPr>
        <p:blipFill>
          <a:blip r:embed="rId6"/>
          <a:srcRect/>
          <a:stretch>
            <a:fillRect/>
          </a:stretch>
        </p:blipFill>
        <p:spPr>
          <a:xfrm>
            <a:off x="29677487" y="5879456"/>
            <a:ext cx="3167797" cy="14671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EE081-E4F2-4620-944F-4F95B08106F6}"/>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Data Visualizations</a:t>
            </a:r>
          </a:p>
        </p:txBody>
      </p:sp>
      <p:sp>
        <p:nvSpPr>
          <p:cNvPr id="5" name="TextBox 4">
            <a:extLst>
              <a:ext uri="{FF2B5EF4-FFF2-40B4-BE49-F238E27FC236}">
                <a16:creationId xmlns:a16="http://schemas.microsoft.com/office/drawing/2014/main" id="{AB2B1BEB-2853-4F6D-A1BE-DB2E97987D26}"/>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Chart #2</a:t>
            </a:r>
          </a:p>
        </p:txBody>
      </p:sp>
      <p:sp>
        <p:nvSpPr>
          <p:cNvPr id="7" name="TextBox 6">
            <a:extLst>
              <a:ext uri="{FF2B5EF4-FFF2-40B4-BE49-F238E27FC236}">
                <a16:creationId xmlns:a16="http://schemas.microsoft.com/office/drawing/2014/main" id="{A697A475-D716-4FDF-8D77-EA40DD4AEB16}"/>
              </a:ext>
            </a:extLst>
          </p:cNvPr>
          <p:cNvSpPr txBox="1"/>
          <p:nvPr/>
        </p:nvSpPr>
        <p:spPr>
          <a:xfrm>
            <a:off x="-4007430"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Chart #3</a:t>
            </a:r>
          </a:p>
        </p:txBody>
      </p:sp>
      <p:sp>
        <p:nvSpPr>
          <p:cNvPr id="9" name="TextBox 8">
            <a:extLst>
              <a:ext uri="{FF2B5EF4-FFF2-40B4-BE49-F238E27FC236}">
                <a16:creationId xmlns:a16="http://schemas.microsoft.com/office/drawing/2014/main" id="{F559FE35-7FDE-41D2-B5C0-0EBBCC73B81A}"/>
              </a:ext>
            </a:extLst>
          </p:cNvPr>
          <p:cNvSpPr txBox="1"/>
          <p:nvPr/>
        </p:nvSpPr>
        <p:spPr>
          <a:xfrm>
            <a:off x="-11734800" y="7938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11" name="TextBox 4">
            <a:extLst>
              <a:ext uri="{FF2B5EF4-FFF2-40B4-BE49-F238E27FC236}">
                <a16:creationId xmlns:a16="http://schemas.microsoft.com/office/drawing/2014/main" id="{9E0F5E0F-2BDD-4DB7-9C20-A0E580960D3B}"/>
              </a:ext>
            </a:extLst>
          </p:cNvPr>
          <p:cNvSpPr txBox="1"/>
          <p:nvPr/>
        </p:nvSpPr>
        <p:spPr>
          <a:xfrm>
            <a:off x="3849960" y="15963900"/>
            <a:ext cx="9566307" cy="1949252"/>
          </a:xfrm>
          <a:prstGeom prst="rect">
            <a:avLst/>
          </a:prstGeom>
        </p:spPr>
        <p:txBody>
          <a:bodyPr wrap="square" lIns="0" tIns="0" rIns="0" bIns="0" rtlCol="0" anchor="t">
            <a:spAutoFit/>
          </a:bodyPr>
          <a:lstStyle/>
          <a:p>
            <a:pPr algn="ctr">
              <a:lnSpc>
                <a:spcPts val="3779"/>
              </a:lnSpc>
              <a:spcBef>
                <a:spcPct val="0"/>
              </a:spcBef>
            </a:pPr>
            <a:r>
              <a:rPr lang="en-US" sz="320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13" name="TextBox 4">
            <a:extLst>
              <a:ext uri="{FF2B5EF4-FFF2-40B4-BE49-F238E27FC236}">
                <a16:creationId xmlns:a16="http://schemas.microsoft.com/office/drawing/2014/main" id="{5130116F-C888-44B7-BE1B-DFDEFB0277D9}"/>
              </a:ext>
            </a:extLst>
          </p:cNvPr>
          <p:cNvSpPr txBox="1"/>
          <p:nvPr/>
        </p:nvSpPr>
        <p:spPr>
          <a:xfrm>
            <a:off x="685799" y="7519448"/>
            <a:ext cx="16916400" cy="2923877"/>
          </a:xfrm>
          <a:prstGeom prst="rect">
            <a:avLst/>
          </a:prstGeom>
        </p:spPr>
        <p:txBody>
          <a:bodyPr wrap="square" lIns="0" tIns="0" rIns="0" bIns="0" rtlCol="0" anchor="t">
            <a:spAutoFit/>
          </a:bodyPr>
          <a:lstStyle/>
          <a:p>
            <a:pPr algn="ctr">
              <a:lnSpc>
                <a:spcPts val="3779"/>
              </a:lnSpc>
              <a:spcBef>
                <a:spcPct val="0"/>
              </a:spcBef>
            </a:pPr>
            <a:r>
              <a:rPr lang="en-US" sz="320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a:solidFill>
                <a:srgbClr val="9B9B9B"/>
              </a:solidFill>
              <a:latin typeface="Calibri" panose="020F0502020204030204" pitchFamily="34" charset="0"/>
              <a:cs typeface="Calibri" panose="020F0502020204030204" pitchFamily="34" charset="0"/>
            </a:endParaRPr>
          </a:p>
        </p:txBody>
      </p:sp>
      <p:sp>
        <p:nvSpPr>
          <p:cNvPr id="15" name="TextBox 4">
            <a:extLst>
              <a:ext uri="{FF2B5EF4-FFF2-40B4-BE49-F238E27FC236}">
                <a16:creationId xmlns:a16="http://schemas.microsoft.com/office/drawing/2014/main" id="{3B1040AB-C95E-43A2-BEC8-2065D15405EF}"/>
              </a:ext>
            </a:extLst>
          </p:cNvPr>
          <p:cNvSpPr txBox="1"/>
          <p:nvPr/>
        </p:nvSpPr>
        <p:spPr>
          <a:xfrm>
            <a:off x="1828798" y="10780213"/>
            <a:ext cx="14630399" cy="2020168"/>
          </a:xfrm>
          <a:prstGeom prst="rect">
            <a:avLst/>
          </a:prstGeom>
        </p:spPr>
        <p:txBody>
          <a:bodyPr wrap="square" lIns="0" tIns="0" rIns="0" bIns="0" rtlCol="0" anchor="t">
            <a:spAutoFit/>
          </a:bodyPr>
          <a:lstStyle/>
          <a:p>
            <a:pPr algn="ctr">
              <a:lnSpc>
                <a:spcPts val="3994"/>
              </a:lnSpc>
              <a:spcBef>
                <a:spcPct val="0"/>
              </a:spcBef>
            </a:pPr>
            <a:r>
              <a:rPr lang="en-US" sz="2853">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pic>
        <p:nvPicPr>
          <p:cNvPr id="17" name="Picture 2" descr="A picture containing chart&#10;&#10;Description automatically generated">
            <a:extLst>
              <a:ext uri="{FF2B5EF4-FFF2-40B4-BE49-F238E27FC236}">
                <a16:creationId xmlns:a16="http://schemas.microsoft.com/office/drawing/2014/main" id="{81D4B184-8CEC-4EE8-B114-BAC89CF5B74A}"/>
              </a:ext>
            </a:extLst>
          </p:cNvPr>
          <p:cNvPicPr>
            <a:picLocks noChangeAspect="1"/>
          </p:cNvPicPr>
          <p:nvPr/>
        </p:nvPicPr>
        <p:blipFill>
          <a:blip r:embed="rId3"/>
          <a:srcRect/>
          <a:stretch>
            <a:fillRect/>
          </a:stretch>
        </p:blipFill>
        <p:spPr>
          <a:xfrm>
            <a:off x="-13068108" y="2829126"/>
            <a:ext cx="4332404" cy="2048773"/>
          </a:xfrm>
          <a:prstGeom prst="rect">
            <a:avLst/>
          </a:prstGeom>
        </p:spPr>
      </p:pic>
      <p:pic>
        <p:nvPicPr>
          <p:cNvPr id="19" name="Picture 18" descr="Chart&#10;&#10;Description automatically generated">
            <a:extLst>
              <a:ext uri="{FF2B5EF4-FFF2-40B4-BE49-F238E27FC236}">
                <a16:creationId xmlns:a16="http://schemas.microsoft.com/office/drawing/2014/main" id="{48A16D21-B8E7-4DCF-BBA9-348999525366}"/>
              </a:ext>
            </a:extLst>
          </p:cNvPr>
          <p:cNvPicPr>
            <a:picLocks noChangeAspect="1"/>
          </p:cNvPicPr>
          <p:nvPr/>
        </p:nvPicPr>
        <p:blipFill>
          <a:blip r:embed="rId4"/>
          <a:srcRect/>
          <a:stretch>
            <a:fillRect/>
          </a:stretch>
        </p:blipFill>
        <p:spPr>
          <a:xfrm>
            <a:off x="25013664" y="12511751"/>
            <a:ext cx="5960188" cy="2816324"/>
          </a:xfrm>
          <a:prstGeom prst="rect">
            <a:avLst/>
          </a:prstGeom>
        </p:spPr>
      </p:pic>
      <p:pic>
        <p:nvPicPr>
          <p:cNvPr id="21" name="!!stupid1" descr="Chart, scatter chart&#10;&#10;Description automatically generated">
            <a:extLst>
              <a:ext uri="{FF2B5EF4-FFF2-40B4-BE49-F238E27FC236}">
                <a16:creationId xmlns:a16="http://schemas.microsoft.com/office/drawing/2014/main" id="{D2A3E5AC-DCFA-4E26-B94E-E230F9CFEBE9}"/>
              </a:ext>
            </a:extLst>
          </p:cNvPr>
          <p:cNvPicPr>
            <a:picLocks noChangeAspect="1"/>
          </p:cNvPicPr>
          <p:nvPr/>
        </p:nvPicPr>
        <p:blipFill>
          <a:blip r:embed="rId5"/>
          <a:srcRect/>
          <a:stretch>
            <a:fillRect/>
          </a:stretch>
        </p:blipFill>
        <p:spPr>
          <a:xfrm>
            <a:off x="28129373" y="4626497"/>
            <a:ext cx="4296328" cy="1988004"/>
          </a:xfrm>
          <a:prstGeom prst="rect">
            <a:avLst/>
          </a:prstGeom>
        </p:spPr>
      </p:pic>
      <p:pic>
        <p:nvPicPr>
          <p:cNvPr id="23" name="Picture 2" descr="Chart, scatter chart&#10;&#10;Description automatically generated">
            <a:extLst>
              <a:ext uri="{FF2B5EF4-FFF2-40B4-BE49-F238E27FC236}">
                <a16:creationId xmlns:a16="http://schemas.microsoft.com/office/drawing/2014/main" id="{C92D03BB-230E-4BEE-BB38-02D643B32C48}"/>
              </a:ext>
            </a:extLst>
          </p:cNvPr>
          <p:cNvPicPr>
            <a:picLocks noChangeAspect="1"/>
          </p:cNvPicPr>
          <p:nvPr/>
        </p:nvPicPr>
        <p:blipFill>
          <a:blip r:embed="rId6"/>
          <a:srcRect/>
          <a:stretch>
            <a:fillRect/>
          </a:stretch>
        </p:blipFill>
        <p:spPr>
          <a:xfrm>
            <a:off x="1753564" y="627444"/>
            <a:ext cx="14800353" cy="6878307"/>
          </a:xfrm>
          <a:prstGeom prst="rect">
            <a:avLst/>
          </a:prstGeom>
        </p:spPr>
      </p:pic>
    </p:spTree>
    <p:extLst>
      <p:ext uri="{BB962C8B-B14F-4D97-AF65-F5344CB8AC3E}">
        <p14:creationId xmlns:p14="http://schemas.microsoft.com/office/powerpoint/2010/main" val="1648203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05D0F5-D47A-6346-A6CF-0964085413AE}"/>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Data Visualizations</a:t>
            </a:r>
          </a:p>
        </p:txBody>
      </p:sp>
      <p:sp>
        <p:nvSpPr>
          <p:cNvPr id="3" name="TextBox 2">
            <a:extLst>
              <a:ext uri="{FF2B5EF4-FFF2-40B4-BE49-F238E27FC236}">
                <a16:creationId xmlns:a16="http://schemas.microsoft.com/office/drawing/2014/main" id="{A1BBE221-64C0-E14E-9D17-AF5281097AE1}"/>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sp>
        <p:nvSpPr>
          <p:cNvPr id="4" name="TextBox 3">
            <a:extLst>
              <a:ext uri="{FF2B5EF4-FFF2-40B4-BE49-F238E27FC236}">
                <a16:creationId xmlns:a16="http://schemas.microsoft.com/office/drawing/2014/main" id="{0C4A2F0C-E2BC-CE42-AC61-697B995B80C8}"/>
              </a:ext>
            </a:extLst>
          </p:cNvPr>
          <p:cNvSpPr txBox="1"/>
          <p:nvPr/>
        </p:nvSpPr>
        <p:spPr>
          <a:xfrm>
            <a:off x="-12115800" y="93209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pic>
        <p:nvPicPr>
          <p:cNvPr id="5" name="Picture 2">
            <a:extLst>
              <a:ext uri="{FF2B5EF4-FFF2-40B4-BE49-F238E27FC236}">
                <a16:creationId xmlns:a16="http://schemas.microsoft.com/office/drawing/2014/main" id="{C03DA997-FB55-364B-AC74-48695E6A9319}"/>
              </a:ext>
            </a:extLst>
          </p:cNvPr>
          <p:cNvPicPr>
            <a:picLocks noChangeAspect="1"/>
          </p:cNvPicPr>
          <p:nvPr/>
        </p:nvPicPr>
        <p:blipFill>
          <a:blip r:embed="rId3"/>
          <a:srcRect/>
          <a:stretch>
            <a:fillRect/>
          </a:stretch>
        </p:blipFill>
        <p:spPr>
          <a:xfrm>
            <a:off x="-7902286" y="4445324"/>
            <a:ext cx="2963079" cy="1396351"/>
          </a:xfrm>
          <a:prstGeom prst="rect">
            <a:avLst/>
          </a:prstGeom>
        </p:spPr>
      </p:pic>
      <p:pic>
        <p:nvPicPr>
          <p:cNvPr id="7" name="Picture 2">
            <a:extLst>
              <a:ext uri="{FF2B5EF4-FFF2-40B4-BE49-F238E27FC236}">
                <a16:creationId xmlns:a16="http://schemas.microsoft.com/office/drawing/2014/main" id="{5A2B05F4-C502-4445-BDD1-A36C786029A4}"/>
              </a:ext>
            </a:extLst>
          </p:cNvPr>
          <p:cNvPicPr>
            <a:picLocks noChangeAspect="1"/>
          </p:cNvPicPr>
          <p:nvPr/>
        </p:nvPicPr>
        <p:blipFill>
          <a:blip r:embed="rId4"/>
          <a:srcRect/>
          <a:stretch>
            <a:fillRect/>
          </a:stretch>
        </p:blipFill>
        <p:spPr>
          <a:xfrm>
            <a:off x="23227207" y="3937451"/>
            <a:ext cx="5535192" cy="2610940"/>
          </a:xfrm>
          <a:prstGeom prst="rect">
            <a:avLst/>
          </a:prstGeom>
        </p:spPr>
      </p:pic>
      <p:sp>
        <p:nvSpPr>
          <p:cNvPr id="8" name="TextBox 4">
            <a:extLst>
              <a:ext uri="{FF2B5EF4-FFF2-40B4-BE49-F238E27FC236}">
                <a16:creationId xmlns:a16="http://schemas.microsoft.com/office/drawing/2014/main" id="{3FAB2D29-AA01-3346-97F0-2CFFFC7D3C96}"/>
              </a:ext>
            </a:extLst>
          </p:cNvPr>
          <p:cNvSpPr txBox="1"/>
          <p:nvPr/>
        </p:nvSpPr>
        <p:spPr>
          <a:xfrm>
            <a:off x="174914" y="18326100"/>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68164C84-5583-5341-903A-A20C6F7FD469}"/>
              </a:ext>
            </a:extLst>
          </p:cNvPr>
          <p:cNvSpPr txBox="1"/>
          <p:nvPr/>
        </p:nvSpPr>
        <p:spPr>
          <a:xfrm>
            <a:off x="1828800" y="7793714"/>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sp>
        <p:nvSpPr>
          <p:cNvPr id="10" name="TextBox 9">
            <a:extLst>
              <a:ext uri="{FF2B5EF4-FFF2-40B4-BE49-F238E27FC236}">
                <a16:creationId xmlns:a16="http://schemas.microsoft.com/office/drawing/2014/main" id="{E32FE164-5240-7F4C-90D4-19CECCDF2209}"/>
              </a:ext>
            </a:extLst>
          </p:cNvPr>
          <p:cNvSpPr txBox="1"/>
          <p:nvPr/>
        </p:nvSpPr>
        <p:spPr>
          <a:xfrm>
            <a:off x="-2907685" y="804328"/>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13" name="TextBox 4">
            <a:extLst>
              <a:ext uri="{FF2B5EF4-FFF2-40B4-BE49-F238E27FC236}">
                <a16:creationId xmlns:a16="http://schemas.microsoft.com/office/drawing/2014/main" id="{007D231D-4EB3-D940-AF0F-81438CC04D79}"/>
              </a:ext>
            </a:extLst>
          </p:cNvPr>
          <p:cNvSpPr txBox="1"/>
          <p:nvPr/>
        </p:nvSpPr>
        <p:spPr>
          <a:xfrm>
            <a:off x="2057398" y="1107022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pic>
        <p:nvPicPr>
          <p:cNvPr id="11" name="!!stupid1" descr="Chart, scatter chart&#10;&#10;Description automatically generated">
            <a:extLst>
              <a:ext uri="{FF2B5EF4-FFF2-40B4-BE49-F238E27FC236}">
                <a16:creationId xmlns:a16="http://schemas.microsoft.com/office/drawing/2014/main" id="{E8247420-F68D-4D7A-92D3-6C850C053AC8}"/>
              </a:ext>
            </a:extLst>
          </p:cNvPr>
          <p:cNvPicPr>
            <a:picLocks noChangeAspect="1"/>
          </p:cNvPicPr>
          <p:nvPr/>
        </p:nvPicPr>
        <p:blipFill>
          <a:blip r:embed="rId5"/>
          <a:srcRect/>
          <a:stretch>
            <a:fillRect/>
          </a:stretch>
        </p:blipFill>
        <p:spPr>
          <a:xfrm>
            <a:off x="2595547" y="925575"/>
            <a:ext cx="13554104" cy="6353443"/>
          </a:xfrm>
          <a:prstGeom prst="rect">
            <a:avLst/>
          </a:prstGeom>
        </p:spPr>
      </p:pic>
    </p:spTree>
    <p:extLst>
      <p:ext uri="{BB962C8B-B14F-4D97-AF65-F5344CB8AC3E}">
        <p14:creationId xmlns:p14="http://schemas.microsoft.com/office/powerpoint/2010/main" val="3252111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73303-DFA6-0E40-BF59-750647240999}"/>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a:ea typeface="+mj-ea"/>
                <a:cs typeface="Calibri"/>
              </a:rPr>
              <a:t>Data Visualizations</a:t>
            </a:r>
          </a:p>
        </p:txBody>
      </p:sp>
      <p:sp>
        <p:nvSpPr>
          <p:cNvPr id="3" name="TextBox 2">
            <a:extLst>
              <a:ext uri="{FF2B5EF4-FFF2-40B4-BE49-F238E27FC236}">
                <a16:creationId xmlns:a16="http://schemas.microsoft.com/office/drawing/2014/main" id="{66FEE884-77C3-8F40-8832-2E6CB793ED08}"/>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4" name="TextBox 3">
            <a:extLst>
              <a:ext uri="{FF2B5EF4-FFF2-40B4-BE49-F238E27FC236}">
                <a16:creationId xmlns:a16="http://schemas.microsoft.com/office/drawing/2014/main" id="{A4C9A9D6-A357-C242-8975-03C4591CC0A7}"/>
              </a:ext>
            </a:extLst>
          </p:cNvPr>
          <p:cNvSpPr txBox="1"/>
          <p:nvPr/>
        </p:nvSpPr>
        <p:spPr>
          <a:xfrm>
            <a:off x="-11353800" y="88637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pic>
        <p:nvPicPr>
          <p:cNvPr id="6" name="Picture 2">
            <a:extLst>
              <a:ext uri="{FF2B5EF4-FFF2-40B4-BE49-F238E27FC236}">
                <a16:creationId xmlns:a16="http://schemas.microsoft.com/office/drawing/2014/main" id="{0F91297A-A9C2-094A-9FED-09DC2515229F}"/>
              </a:ext>
            </a:extLst>
          </p:cNvPr>
          <p:cNvPicPr>
            <a:picLocks noChangeAspect="1"/>
          </p:cNvPicPr>
          <p:nvPr/>
        </p:nvPicPr>
        <p:blipFill>
          <a:blip r:embed="rId3"/>
          <a:srcRect/>
          <a:stretch>
            <a:fillRect/>
          </a:stretch>
        </p:blipFill>
        <p:spPr>
          <a:xfrm>
            <a:off x="2593393" y="1140287"/>
            <a:ext cx="13101214" cy="6179819"/>
          </a:xfrm>
          <a:prstGeom prst="rect">
            <a:avLst/>
          </a:prstGeom>
        </p:spPr>
      </p:pic>
      <p:sp>
        <p:nvSpPr>
          <p:cNvPr id="7" name="TextBox 4">
            <a:extLst>
              <a:ext uri="{FF2B5EF4-FFF2-40B4-BE49-F238E27FC236}">
                <a16:creationId xmlns:a16="http://schemas.microsoft.com/office/drawing/2014/main" id="{7B4FD949-6E70-3A41-9C73-CBFE4100DB10}"/>
              </a:ext>
            </a:extLst>
          </p:cNvPr>
          <p:cNvSpPr txBox="1"/>
          <p:nvPr/>
        </p:nvSpPr>
        <p:spPr>
          <a:xfrm>
            <a:off x="1828800" y="7793714"/>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sp>
        <p:nvSpPr>
          <p:cNvPr id="10" name="TextBox 4">
            <a:extLst>
              <a:ext uri="{FF2B5EF4-FFF2-40B4-BE49-F238E27FC236}">
                <a16:creationId xmlns:a16="http://schemas.microsoft.com/office/drawing/2014/main" id="{D18A78D7-9B9A-B542-9541-335561AD191B}"/>
              </a:ext>
            </a:extLst>
          </p:cNvPr>
          <p:cNvSpPr txBox="1"/>
          <p:nvPr/>
        </p:nvSpPr>
        <p:spPr>
          <a:xfrm>
            <a:off x="1813560" y="1786890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pic>
        <p:nvPicPr>
          <p:cNvPr id="11" name="Picture 10" descr="Map&#10;&#10;Description automatically generated">
            <a:extLst>
              <a:ext uri="{FF2B5EF4-FFF2-40B4-BE49-F238E27FC236}">
                <a16:creationId xmlns:a16="http://schemas.microsoft.com/office/drawing/2014/main" id="{0BE9C089-F1F5-EF44-93E7-B2BC8A151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8200" y="11315700"/>
            <a:ext cx="1730093" cy="2020168"/>
          </a:xfrm>
          <a:prstGeom prst="rect">
            <a:avLst/>
          </a:prstGeom>
        </p:spPr>
      </p:pic>
      <p:sp>
        <p:nvSpPr>
          <p:cNvPr id="12" name="TextBox 3">
            <a:extLst>
              <a:ext uri="{FF2B5EF4-FFF2-40B4-BE49-F238E27FC236}">
                <a16:creationId xmlns:a16="http://schemas.microsoft.com/office/drawing/2014/main" id="{39EFC975-0353-F844-B7D1-190DE1B0F0C2}"/>
              </a:ext>
            </a:extLst>
          </p:cNvPr>
          <p:cNvSpPr txBox="1"/>
          <p:nvPr/>
        </p:nvSpPr>
        <p:spPr>
          <a:xfrm>
            <a:off x="-6127666" y="4279129"/>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sp>
        <p:nvSpPr>
          <p:cNvPr id="13" name="TextBox 12">
            <a:extLst>
              <a:ext uri="{FF2B5EF4-FFF2-40B4-BE49-F238E27FC236}">
                <a16:creationId xmlns:a16="http://schemas.microsoft.com/office/drawing/2014/main" id="{26A17D68-4064-A641-A8F9-76E47538E22F}"/>
              </a:ext>
            </a:extLst>
          </p:cNvPr>
          <p:cNvSpPr txBox="1"/>
          <p:nvPr/>
        </p:nvSpPr>
        <p:spPr>
          <a:xfrm>
            <a:off x="-6239725" y="4889584"/>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pic>
        <p:nvPicPr>
          <p:cNvPr id="19" name="!!stupid1" descr="Chart, scatter chart&#10;&#10;Description automatically generated">
            <a:extLst>
              <a:ext uri="{FF2B5EF4-FFF2-40B4-BE49-F238E27FC236}">
                <a16:creationId xmlns:a16="http://schemas.microsoft.com/office/drawing/2014/main" id="{DE18D65C-58A6-429E-8C18-592121F0756A}"/>
              </a:ext>
            </a:extLst>
          </p:cNvPr>
          <p:cNvPicPr>
            <a:picLocks noChangeAspect="1"/>
          </p:cNvPicPr>
          <p:nvPr/>
        </p:nvPicPr>
        <p:blipFill>
          <a:blip r:embed="rId5"/>
          <a:srcRect/>
          <a:stretch>
            <a:fillRect/>
          </a:stretch>
        </p:blipFill>
        <p:spPr>
          <a:xfrm>
            <a:off x="-16907796" y="5295019"/>
            <a:ext cx="4699472" cy="2215494"/>
          </a:xfrm>
          <a:prstGeom prst="rect">
            <a:avLst/>
          </a:prstGeom>
        </p:spPr>
      </p:pic>
    </p:spTree>
    <p:extLst>
      <p:ext uri="{BB962C8B-B14F-4D97-AF65-F5344CB8AC3E}">
        <p14:creationId xmlns:p14="http://schemas.microsoft.com/office/powerpoint/2010/main" val="3940573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76630" y="4533045"/>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pic>
        <p:nvPicPr>
          <p:cNvPr id="5" name="Picture 4" descr="Map&#10;&#10;Description automatically generated">
            <a:extLst>
              <a:ext uri="{FF2B5EF4-FFF2-40B4-BE49-F238E27FC236}">
                <a16:creationId xmlns:a16="http://schemas.microsoft.com/office/drawing/2014/main" id="{3F2256C1-0D9E-8A41-8041-2D927BDD9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38100"/>
            <a:ext cx="8915400" cy="10410198"/>
          </a:xfrm>
          <a:prstGeom prst="rect">
            <a:avLst/>
          </a:prstGeom>
        </p:spPr>
      </p:pic>
      <p:sp>
        <p:nvSpPr>
          <p:cNvPr id="6" name="TextBox 5">
            <a:extLst>
              <a:ext uri="{FF2B5EF4-FFF2-40B4-BE49-F238E27FC236}">
                <a16:creationId xmlns:a16="http://schemas.microsoft.com/office/drawing/2014/main" id="{97ACB61A-21C0-EB41-8EE7-B1D98A10AA28}"/>
              </a:ext>
            </a:extLst>
          </p:cNvPr>
          <p:cNvSpPr txBox="1"/>
          <p:nvPr/>
        </p:nvSpPr>
        <p:spPr>
          <a:xfrm>
            <a:off x="564571" y="5143500"/>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pic>
        <p:nvPicPr>
          <p:cNvPr id="7" name="Picture 2">
            <a:extLst>
              <a:ext uri="{FF2B5EF4-FFF2-40B4-BE49-F238E27FC236}">
                <a16:creationId xmlns:a16="http://schemas.microsoft.com/office/drawing/2014/main" id="{C5F6582B-7B14-BD47-9739-A6EFB9482F9E}"/>
              </a:ext>
            </a:extLst>
          </p:cNvPr>
          <p:cNvPicPr>
            <a:picLocks noChangeAspect="1"/>
          </p:cNvPicPr>
          <p:nvPr/>
        </p:nvPicPr>
        <p:blipFill>
          <a:blip r:embed="rId4"/>
          <a:srcRect/>
          <a:stretch>
            <a:fillRect/>
          </a:stretch>
        </p:blipFill>
        <p:spPr>
          <a:xfrm>
            <a:off x="-22402800" y="5397415"/>
            <a:ext cx="2029700" cy="957406"/>
          </a:xfrm>
          <a:prstGeom prst="rect">
            <a:avLst/>
          </a:prstGeom>
        </p:spPr>
      </p:pic>
      <p:sp>
        <p:nvSpPr>
          <p:cNvPr id="8" name="TextBox 7">
            <a:extLst>
              <a:ext uri="{FF2B5EF4-FFF2-40B4-BE49-F238E27FC236}">
                <a16:creationId xmlns:a16="http://schemas.microsoft.com/office/drawing/2014/main" id="{8480611F-9633-1440-B95E-AE9BB3D98497}"/>
              </a:ext>
            </a:extLst>
          </p:cNvPr>
          <p:cNvSpPr txBox="1"/>
          <p:nvPr/>
        </p:nvSpPr>
        <p:spPr>
          <a:xfrm>
            <a:off x="0" y="-3844966"/>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9" name="TextBox 8">
            <a:extLst>
              <a:ext uri="{FF2B5EF4-FFF2-40B4-BE49-F238E27FC236}">
                <a16:creationId xmlns:a16="http://schemas.microsoft.com/office/drawing/2014/main" id="{8F20391F-F63E-6049-8E4B-155C80D6365E}"/>
              </a:ext>
            </a:extLst>
          </p:cNvPr>
          <p:cNvSpPr txBox="1"/>
          <p:nvPr/>
        </p:nvSpPr>
        <p:spPr>
          <a:xfrm>
            <a:off x="0" y="-32035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10" name="TextBox 4">
            <a:extLst>
              <a:ext uri="{FF2B5EF4-FFF2-40B4-BE49-F238E27FC236}">
                <a16:creationId xmlns:a16="http://schemas.microsoft.com/office/drawing/2014/main" id="{DC5ED829-569E-1446-85DC-A11BC608C900}"/>
              </a:ext>
            </a:extLst>
          </p:cNvPr>
          <p:cNvSpPr txBox="1"/>
          <p:nvPr/>
        </p:nvSpPr>
        <p:spPr>
          <a:xfrm>
            <a:off x="1111829" y="1946910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sp>
        <p:nvSpPr>
          <p:cNvPr id="11" name="TextBox 3">
            <a:extLst>
              <a:ext uri="{FF2B5EF4-FFF2-40B4-BE49-F238E27FC236}">
                <a16:creationId xmlns:a16="http://schemas.microsoft.com/office/drawing/2014/main" id="{4DA64777-A856-1445-8B6D-1D341CB67409}"/>
              </a:ext>
            </a:extLst>
          </p:cNvPr>
          <p:cNvSpPr txBox="1"/>
          <p:nvPr/>
        </p:nvSpPr>
        <p:spPr>
          <a:xfrm>
            <a:off x="564571" y="11468100"/>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12" name="TextBox 11">
            <a:extLst>
              <a:ext uri="{FF2B5EF4-FFF2-40B4-BE49-F238E27FC236}">
                <a16:creationId xmlns:a16="http://schemas.microsoft.com/office/drawing/2014/main" id="{C978CC7E-74A5-2A41-A1F4-4C4A2989FDBF}"/>
              </a:ext>
            </a:extLst>
          </p:cNvPr>
          <p:cNvSpPr txBox="1"/>
          <p:nvPr/>
        </p:nvSpPr>
        <p:spPr>
          <a:xfrm>
            <a:off x="564571" y="12055056"/>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countries not only have fewer Grocery stores, but they also have larger numbers of Dollar stores and Fast-Food places proportionate to their population.</a:t>
            </a:r>
          </a:p>
        </p:txBody>
      </p:sp>
      <p:pic>
        <p:nvPicPr>
          <p:cNvPr id="13" name="Picture 2">
            <a:extLst>
              <a:ext uri="{FF2B5EF4-FFF2-40B4-BE49-F238E27FC236}">
                <a16:creationId xmlns:a16="http://schemas.microsoft.com/office/drawing/2014/main" id="{04769FE9-3639-D047-A33A-8FCE8FDCBE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55" t="81" r="13704" b="-81"/>
          <a:stretch/>
        </p:blipFill>
        <p:spPr bwMode="auto">
          <a:xfrm>
            <a:off x="25069800" y="4639569"/>
            <a:ext cx="946628" cy="960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3C41AB-2930-4C21-8134-260BC9EED19C}"/>
              </a:ext>
            </a:extLst>
          </p:cNvPr>
          <p:cNvSpPr txBox="1"/>
          <p:nvPr/>
        </p:nvSpPr>
        <p:spPr>
          <a:xfrm>
            <a:off x="-12294573" y="181335"/>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a:ea typeface="+mj-ea"/>
                <a:cs typeface="Calibri"/>
              </a:rPr>
              <a:t>Data Visualizations</a:t>
            </a:r>
          </a:p>
        </p:txBody>
      </p:sp>
      <p:pic>
        <p:nvPicPr>
          <p:cNvPr id="16" name="Picture 2" descr="Map&#10;&#10;Description automatically generated">
            <a:extLst>
              <a:ext uri="{FF2B5EF4-FFF2-40B4-BE49-F238E27FC236}">
                <a16:creationId xmlns:a16="http://schemas.microsoft.com/office/drawing/2014/main" id="{3823E58C-2D12-4DC7-9C9D-E8BA3911BA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45828" y="11319560"/>
            <a:ext cx="7130173" cy="5160194"/>
          </a:xfrm>
          <a:prstGeom prst="rect">
            <a:avLst/>
          </a:prstGeom>
        </p:spPr>
      </p:pic>
      <p:pic>
        <p:nvPicPr>
          <p:cNvPr id="18" name="Picture 2" descr="Map&#10;&#10;Description automatically generated">
            <a:extLst>
              <a:ext uri="{FF2B5EF4-FFF2-40B4-BE49-F238E27FC236}">
                <a16:creationId xmlns:a16="http://schemas.microsoft.com/office/drawing/2014/main" id="{70509012-DCC3-4884-834F-A396C78E5B3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159722" y="-5847924"/>
            <a:ext cx="7123659" cy="5145727"/>
          </a:xfrm>
          <a:prstGeom prst="rect">
            <a:avLst/>
          </a:prstGeom>
        </p:spPr>
      </p:pic>
      <p:pic>
        <p:nvPicPr>
          <p:cNvPr id="20" name="Picture 2" descr="Map&#10;&#10;Description automatically generated">
            <a:extLst>
              <a:ext uri="{FF2B5EF4-FFF2-40B4-BE49-F238E27FC236}">
                <a16:creationId xmlns:a16="http://schemas.microsoft.com/office/drawing/2014/main" id="{4AD6BECD-068D-422E-A833-D840CF15FBD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30092" y="11334027"/>
            <a:ext cx="7113033" cy="5142104"/>
          </a:xfrm>
          <a:prstGeom prst="rect">
            <a:avLst/>
          </a:prstGeom>
        </p:spPr>
      </p:pic>
      <p:sp>
        <p:nvSpPr>
          <p:cNvPr id="22" name="TextBox 4">
            <a:extLst>
              <a:ext uri="{FF2B5EF4-FFF2-40B4-BE49-F238E27FC236}">
                <a16:creationId xmlns:a16="http://schemas.microsoft.com/office/drawing/2014/main" id="{AB127EF5-6294-4416-9CC4-F6CB1F68558F}"/>
              </a:ext>
            </a:extLst>
          </p:cNvPr>
          <p:cNvSpPr txBox="1"/>
          <p:nvPr/>
        </p:nvSpPr>
        <p:spPr>
          <a:xfrm>
            <a:off x="1109240" y="10791376"/>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Map</a:t>
            </a:r>
          </a:p>
        </p:txBody>
      </p:sp>
      <p:sp>
        <p:nvSpPr>
          <p:cNvPr id="24" name="TextBox 4">
            <a:extLst>
              <a:ext uri="{FF2B5EF4-FFF2-40B4-BE49-F238E27FC236}">
                <a16:creationId xmlns:a16="http://schemas.microsoft.com/office/drawing/2014/main" id="{F29791F7-6AA0-44F9-B665-F2FC892DD78B}"/>
              </a:ext>
            </a:extLst>
          </p:cNvPr>
          <p:cNvSpPr txBox="1"/>
          <p:nvPr/>
        </p:nvSpPr>
        <p:spPr>
          <a:xfrm>
            <a:off x="6682426" y="15681680"/>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Dollar Store Map &gt;&gt;</a:t>
            </a:r>
          </a:p>
        </p:txBody>
      </p:sp>
      <p:sp>
        <p:nvSpPr>
          <p:cNvPr id="26" name="TextBox 4">
            <a:extLst>
              <a:ext uri="{FF2B5EF4-FFF2-40B4-BE49-F238E27FC236}">
                <a16:creationId xmlns:a16="http://schemas.microsoft.com/office/drawing/2014/main" id="{627515A1-606C-4F3E-BE38-09DD18FDCE6B}"/>
              </a:ext>
            </a:extLst>
          </p:cNvPr>
          <p:cNvSpPr txBox="1"/>
          <p:nvPr/>
        </p:nvSpPr>
        <p:spPr>
          <a:xfrm>
            <a:off x="7189606" y="-5332857"/>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Fast Food Location Map &gt;&gt;</a:t>
            </a:r>
          </a:p>
        </p:txBody>
      </p:sp>
      <p:sp>
        <p:nvSpPr>
          <p:cNvPr id="28" name="TextBox 27">
            <a:extLst>
              <a:ext uri="{FF2B5EF4-FFF2-40B4-BE49-F238E27FC236}">
                <a16:creationId xmlns:a16="http://schemas.microsoft.com/office/drawing/2014/main" id="{E48C68FB-7793-43F6-BE64-DDCC956EC8DE}"/>
              </a:ext>
            </a:extLst>
          </p:cNvPr>
          <p:cNvSpPr txBox="1"/>
          <p:nvPr/>
        </p:nvSpPr>
        <p:spPr>
          <a:xfrm>
            <a:off x="365238" y="-4523614"/>
            <a:ext cx="8412561" cy="2385268"/>
          </a:xfrm>
          <a:prstGeom prst="rect">
            <a:avLst/>
          </a:prstGeom>
        </p:spPr>
        <p:txBody>
          <a:bodyPr vert="horz" wrap="square" lIns="91440" tIns="45720" rIns="91440" bIns="45720" rtlCol="0" anchor="b">
            <a:spAutoFit/>
          </a:bodyPr>
          <a:lstStyle/>
          <a:p>
            <a:pPr algn="ctr">
              <a:lnSpc>
                <a:spcPct val="90000"/>
              </a:lnSpc>
              <a:spcBef>
                <a:spcPct val="0"/>
              </a:spcBef>
              <a:spcAft>
                <a:spcPts val="600"/>
              </a:spcAft>
            </a:pPr>
            <a:r>
              <a:rPr lang="en-US" sz="8000" b="1">
                <a:latin typeface="Calibri"/>
                <a:cs typeface="Calibri"/>
              </a:rPr>
              <a:t>Data Visualization:</a:t>
            </a:r>
            <a:endParaRPr lang="en-US" sz="2400">
              <a:cs typeface="Calibri"/>
            </a:endParaRPr>
          </a:p>
          <a:p>
            <a:pPr algn="ctr">
              <a:lnSpc>
                <a:spcPct val="90000"/>
              </a:lnSpc>
              <a:spcBef>
                <a:spcPct val="0"/>
              </a:spcBef>
              <a:spcAft>
                <a:spcPts val="600"/>
              </a:spcAft>
            </a:pPr>
            <a:r>
              <a:rPr lang="en-US" sz="8000" b="1">
                <a:latin typeface="Calibri"/>
                <a:cs typeface="Calibri"/>
              </a:rPr>
              <a:t>Food Deserts</a:t>
            </a:r>
            <a:endParaRPr lang="en-US" sz="2400">
              <a:cs typeface="Calibri"/>
            </a:endParaRPr>
          </a:p>
        </p:txBody>
      </p:sp>
      <p:sp>
        <p:nvSpPr>
          <p:cNvPr id="30" name="TextBox 29">
            <a:extLst>
              <a:ext uri="{FF2B5EF4-FFF2-40B4-BE49-F238E27FC236}">
                <a16:creationId xmlns:a16="http://schemas.microsoft.com/office/drawing/2014/main" id="{FF8D24FE-4194-4355-869E-4886F10EFDF4}"/>
              </a:ext>
            </a:extLst>
          </p:cNvPr>
          <p:cNvSpPr txBox="1"/>
          <p:nvPr/>
        </p:nvSpPr>
        <p:spPr>
          <a:xfrm>
            <a:off x="206087" y="-2027496"/>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dirty="0">
                <a:solidFill>
                  <a:schemeClr val="bg1">
                    <a:lumMod val="65000"/>
                  </a:schemeClr>
                </a:solidFill>
                <a:latin typeface="Calibri"/>
                <a:ea typeface="+mj-ea"/>
                <a:cs typeface="Calibri"/>
              </a:rPr>
              <a:t>3 Maps</a:t>
            </a:r>
            <a:endParaRPr lang="en-US" dirty="0">
              <a:solidFill>
                <a:schemeClr val="bg1">
                  <a:lumMod val="65000"/>
                </a:schemeClr>
              </a:solidFill>
              <a:latin typeface="Calibri"/>
              <a:ea typeface="+mj-ea"/>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F978A11-D709-C34D-B69E-84424DD083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 y="5127104"/>
            <a:ext cx="7130173" cy="5160194"/>
          </a:xfrm>
          <a:prstGeom prst="rect">
            <a:avLst/>
          </a:prstGeom>
        </p:spPr>
      </p:pic>
      <p:pic>
        <p:nvPicPr>
          <p:cNvPr id="8" name="Picture 2">
            <a:extLst>
              <a:ext uri="{FF2B5EF4-FFF2-40B4-BE49-F238E27FC236}">
                <a16:creationId xmlns:a16="http://schemas.microsoft.com/office/drawing/2014/main" id="{C82D8DCB-9C08-1545-8153-DA87D2E5AE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59721" y="-2708"/>
            <a:ext cx="7123659" cy="5145727"/>
          </a:xfrm>
          <a:prstGeom prst="rect">
            <a:avLst/>
          </a:prstGeom>
        </p:spPr>
      </p:pic>
      <p:pic>
        <p:nvPicPr>
          <p:cNvPr id="9" name="Picture 2">
            <a:extLst>
              <a:ext uri="{FF2B5EF4-FFF2-40B4-BE49-F238E27FC236}">
                <a16:creationId xmlns:a16="http://schemas.microsoft.com/office/drawing/2014/main" id="{60D4BBA9-866A-484E-A694-3627677BE6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174775" y="5141571"/>
            <a:ext cx="7113033" cy="5142104"/>
          </a:xfrm>
          <a:prstGeom prst="rect">
            <a:avLst/>
          </a:prstGeom>
        </p:spPr>
      </p:pic>
      <p:sp>
        <p:nvSpPr>
          <p:cNvPr id="15" name="TextBox 4">
            <a:extLst>
              <a:ext uri="{FF2B5EF4-FFF2-40B4-BE49-F238E27FC236}">
                <a16:creationId xmlns:a16="http://schemas.microsoft.com/office/drawing/2014/main" id="{D148C9F8-A637-1C40-9302-8B36040E09A3}"/>
              </a:ext>
            </a:extLst>
          </p:cNvPr>
          <p:cNvSpPr txBox="1"/>
          <p:nvPr/>
        </p:nvSpPr>
        <p:spPr>
          <a:xfrm>
            <a:off x="1253924" y="4598920"/>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Map</a:t>
            </a:r>
          </a:p>
        </p:txBody>
      </p:sp>
      <p:sp>
        <p:nvSpPr>
          <p:cNvPr id="19" name="TextBox 4">
            <a:extLst>
              <a:ext uri="{FF2B5EF4-FFF2-40B4-BE49-F238E27FC236}">
                <a16:creationId xmlns:a16="http://schemas.microsoft.com/office/drawing/2014/main" id="{543D4270-66B6-E04E-B143-A64A0178175E}"/>
              </a:ext>
            </a:extLst>
          </p:cNvPr>
          <p:cNvSpPr txBox="1"/>
          <p:nvPr/>
        </p:nvSpPr>
        <p:spPr>
          <a:xfrm>
            <a:off x="6827109" y="9489224"/>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Dollar Store Map &gt;&gt;</a:t>
            </a:r>
          </a:p>
        </p:txBody>
      </p:sp>
      <p:sp>
        <p:nvSpPr>
          <p:cNvPr id="20" name="TextBox 4">
            <a:extLst>
              <a:ext uri="{FF2B5EF4-FFF2-40B4-BE49-F238E27FC236}">
                <a16:creationId xmlns:a16="http://schemas.microsoft.com/office/drawing/2014/main" id="{FC32F8C6-64ED-D54F-AE3F-FFB74BB55871}"/>
              </a:ext>
            </a:extLst>
          </p:cNvPr>
          <p:cNvSpPr txBox="1"/>
          <p:nvPr/>
        </p:nvSpPr>
        <p:spPr>
          <a:xfrm>
            <a:off x="7189605" y="512359"/>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Fast Food Location Map &gt;&gt;</a:t>
            </a:r>
          </a:p>
        </p:txBody>
      </p:sp>
      <p:sp>
        <p:nvSpPr>
          <p:cNvPr id="3" name="TextBox 2">
            <a:extLst>
              <a:ext uri="{FF2B5EF4-FFF2-40B4-BE49-F238E27FC236}">
                <a16:creationId xmlns:a16="http://schemas.microsoft.com/office/drawing/2014/main" id="{60925C3F-C80F-4156-863A-E9357D023E91}"/>
              </a:ext>
            </a:extLst>
          </p:cNvPr>
          <p:cNvSpPr txBox="1"/>
          <p:nvPr/>
        </p:nvSpPr>
        <p:spPr>
          <a:xfrm>
            <a:off x="365237" y="1321601"/>
            <a:ext cx="8412561" cy="2385268"/>
          </a:xfrm>
          <a:prstGeom prst="rect">
            <a:avLst/>
          </a:prstGeom>
        </p:spPr>
        <p:txBody>
          <a:bodyPr vert="horz" wrap="square" lIns="91440" tIns="45720" rIns="91440" bIns="45720" rtlCol="0" anchor="b">
            <a:spAutoFit/>
          </a:bodyPr>
          <a:lstStyle/>
          <a:p>
            <a:pPr algn="ctr">
              <a:lnSpc>
                <a:spcPct val="90000"/>
              </a:lnSpc>
              <a:spcBef>
                <a:spcPct val="0"/>
              </a:spcBef>
              <a:spcAft>
                <a:spcPts val="600"/>
              </a:spcAft>
            </a:pPr>
            <a:r>
              <a:rPr lang="en-US" sz="8000" b="1">
                <a:latin typeface="Calibri"/>
                <a:cs typeface="Calibri"/>
              </a:rPr>
              <a:t>Data Visualization:</a:t>
            </a:r>
            <a:endParaRPr lang="en-US" sz="2400">
              <a:cs typeface="Calibri"/>
            </a:endParaRPr>
          </a:p>
          <a:p>
            <a:pPr algn="ctr">
              <a:lnSpc>
                <a:spcPct val="90000"/>
              </a:lnSpc>
              <a:spcBef>
                <a:spcPct val="0"/>
              </a:spcBef>
              <a:spcAft>
                <a:spcPts val="600"/>
              </a:spcAft>
            </a:pPr>
            <a:r>
              <a:rPr lang="en-US" sz="8000" b="1">
                <a:latin typeface="Calibri"/>
                <a:cs typeface="Calibri"/>
              </a:rPr>
              <a:t>Food Deserts</a:t>
            </a:r>
            <a:endParaRPr lang="en-US" sz="2400">
              <a:cs typeface="Calibri"/>
            </a:endParaRPr>
          </a:p>
        </p:txBody>
      </p:sp>
      <p:sp>
        <p:nvSpPr>
          <p:cNvPr id="10" name="TextBox 9">
            <a:extLst>
              <a:ext uri="{FF2B5EF4-FFF2-40B4-BE49-F238E27FC236}">
                <a16:creationId xmlns:a16="http://schemas.microsoft.com/office/drawing/2014/main" id="{B9F514DA-7094-46BE-A9C8-B3AC77235DFC}"/>
              </a:ext>
            </a:extLst>
          </p:cNvPr>
          <p:cNvSpPr txBox="1"/>
          <p:nvPr/>
        </p:nvSpPr>
        <p:spPr>
          <a:xfrm>
            <a:off x="206086" y="3817720"/>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dirty="0">
                <a:solidFill>
                  <a:schemeClr val="bg1">
                    <a:lumMod val="65000"/>
                  </a:schemeClr>
                </a:solidFill>
                <a:latin typeface="Calibri"/>
                <a:ea typeface="+mj-ea"/>
                <a:cs typeface="Calibri"/>
              </a:rPr>
              <a:t>3 Maps</a:t>
            </a:r>
            <a:endParaRPr lang="en-US" dirty="0">
              <a:solidFill>
                <a:schemeClr val="bg1">
                  <a:lumMod val="65000"/>
                </a:schemeClr>
              </a:solidFill>
              <a:latin typeface="Calibri"/>
              <a:ea typeface="+mj-ea"/>
              <a:cs typeface="Calibri"/>
            </a:endParaRPr>
          </a:p>
        </p:txBody>
      </p:sp>
      <p:sp>
        <p:nvSpPr>
          <p:cNvPr id="13" name="TextBox 3">
            <a:extLst>
              <a:ext uri="{FF2B5EF4-FFF2-40B4-BE49-F238E27FC236}">
                <a16:creationId xmlns:a16="http://schemas.microsoft.com/office/drawing/2014/main" id="{95FD6087-C4EA-4ADC-9872-CA8915DE5FC2}"/>
              </a:ext>
            </a:extLst>
          </p:cNvPr>
          <p:cNvSpPr txBox="1"/>
          <p:nvPr/>
        </p:nvSpPr>
        <p:spPr>
          <a:xfrm>
            <a:off x="-15701547" y="4590918"/>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a:solidFill>
                  <a:srgbClr val="000000"/>
                </a:solidFill>
                <a:latin typeface="Public Sans Bold"/>
              </a:rPr>
              <a:t>Interactive Heat Map</a:t>
            </a:r>
          </a:p>
        </p:txBody>
      </p:sp>
      <p:pic>
        <p:nvPicPr>
          <p:cNvPr id="29" name="Picture 28" descr="Map&#10;&#10;Description automatically generated">
            <a:extLst>
              <a:ext uri="{FF2B5EF4-FFF2-40B4-BE49-F238E27FC236}">
                <a16:creationId xmlns:a16="http://schemas.microsoft.com/office/drawing/2014/main" id="{65E5CDF9-0495-43AD-87EF-BC67CB339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49111" y="2566203"/>
            <a:ext cx="3909350" cy="4579452"/>
          </a:xfrm>
          <a:prstGeom prst="rect">
            <a:avLst/>
          </a:prstGeom>
        </p:spPr>
      </p:pic>
      <p:sp>
        <p:nvSpPr>
          <p:cNvPr id="31" name="TextBox 30">
            <a:extLst>
              <a:ext uri="{FF2B5EF4-FFF2-40B4-BE49-F238E27FC236}">
                <a16:creationId xmlns:a16="http://schemas.microsoft.com/office/drawing/2014/main" id="{B4C15B7F-DD46-438B-8F3A-5801804E229B}"/>
              </a:ext>
            </a:extLst>
          </p:cNvPr>
          <p:cNvSpPr txBox="1"/>
          <p:nvPr/>
        </p:nvSpPr>
        <p:spPr>
          <a:xfrm>
            <a:off x="-15813606" y="520137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sp>
        <p:nvSpPr>
          <p:cNvPr id="35" name="TextBox 34">
            <a:extLst>
              <a:ext uri="{FF2B5EF4-FFF2-40B4-BE49-F238E27FC236}">
                <a16:creationId xmlns:a16="http://schemas.microsoft.com/office/drawing/2014/main" id="{CFEF60E8-1035-42E5-A7C2-73F00D616CD7}"/>
              </a:ext>
            </a:extLst>
          </p:cNvPr>
          <p:cNvSpPr txBox="1"/>
          <p:nvPr/>
        </p:nvSpPr>
        <p:spPr>
          <a:xfrm>
            <a:off x="-6296957" y="3810968"/>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dirty="0">
                <a:solidFill>
                  <a:schemeClr val="bg1">
                    <a:lumMod val="65000"/>
                  </a:schemeClr>
                </a:solidFill>
                <a:latin typeface="Calibri"/>
                <a:ea typeface="+mj-ea"/>
                <a:cs typeface="Calibri"/>
              </a:rPr>
              <a:t>3 Heatmaps</a:t>
            </a:r>
            <a:endParaRPr lang="en-US" dirty="0">
              <a:solidFill>
                <a:schemeClr val="bg1">
                  <a:lumMod val="65000"/>
                </a:schemeClr>
              </a:solidFill>
              <a:latin typeface="Calibri"/>
              <a:ea typeface="+mj-ea"/>
              <a:cs typeface="Calibri"/>
            </a:endParaRPr>
          </a:p>
        </p:txBody>
      </p:sp>
      <p:pic>
        <p:nvPicPr>
          <p:cNvPr id="37" name="Picture 2" descr="Map&#10;&#10;Description automatically generated">
            <a:extLst>
              <a:ext uri="{FF2B5EF4-FFF2-40B4-BE49-F238E27FC236}">
                <a16:creationId xmlns:a16="http://schemas.microsoft.com/office/drawing/2014/main" id="{57D01B8C-BCFF-424C-8F9D-E2FF8ABBECC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9129" y="11693527"/>
            <a:ext cx="9137892" cy="3711995"/>
          </a:xfrm>
          <a:prstGeom prst="rect">
            <a:avLst/>
          </a:prstGeom>
        </p:spPr>
      </p:pic>
      <p:sp>
        <p:nvSpPr>
          <p:cNvPr id="39" name="TextBox 4">
            <a:extLst>
              <a:ext uri="{FF2B5EF4-FFF2-40B4-BE49-F238E27FC236}">
                <a16:creationId xmlns:a16="http://schemas.microsoft.com/office/drawing/2014/main" id="{12815395-177C-49E5-8FFC-611A588FA610}"/>
              </a:ext>
            </a:extLst>
          </p:cNvPr>
          <p:cNvSpPr txBox="1"/>
          <p:nvPr/>
        </p:nvSpPr>
        <p:spPr>
          <a:xfrm>
            <a:off x="2342223" y="11288692"/>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Heat Map</a:t>
            </a:r>
          </a:p>
        </p:txBody>
      </p:sp>
      <p:pic>
        <p:nvPicPr>
          <p:cNvPr id="41" name="Picture 2" descr="Map&#10;&#10;Description automatically generated">
            <a:extLst>
              <a:ext uri="{FF2B5EF4-FFF2-40B4-BE49-F238E27FC236}">
                <a16:creationId xmlns:a16="http://schemas.microsoft.com/office/drawing/2014/main" id="{9586C51E-6F8C-406A-82ED-0188AC5B255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77429" y="11674542"/>
            <a:ext cx="9157693" cy="3703678"/>
          </a:xfrm>
          <a:prstGeom prst="rect">
            <a:avLst/>
          </a:prstGeom>
        </p:spPr>
      </p:pic>
      <p:sp>
        <p:nvSpPr>
          <p:cNvPr id="43" name="TextBox 4">
            <a:extLst>
              <a:ext uri="{FF2B5EF4-FFF2-40B4-BE49-F238E27FC236}">
                <a16:creationId xmlns:a16="http://schemas.microsoft.com/office/drawing/2014/main" id="{E1B1052F-1F14-4F5D-BE2B-A850F24CAB45}"/>
              </a:ext>
            </a:extLst>
          </p:cNvPr>
          <p:cNvSpPr txBox="1"/>
          <p:nvPr/>
        </p:nvSpPr>
        <p:spPr>
          <a:xfrm>
            <a:off x="11892425" y="11263041"/>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Dollar Store Heat Map</a:t>
            </a:r>
          </a:p>
        </p:txBody>
      </p:sp>
      <p:pic>
        <p:nvPicPr>
          <p:cNvPr id="45" name="Picture 2" descr="Map&#10;&#10;Description automatically generated">
            <a:extLst>
              <a:ext uri="{FF2B5EF4-FFF2-40B4-BE49-F238E27FC236}">
                <a16:creationId xmlns:a16="http://schemas.microsoft.com/office/drawing/2014/main" id="{ECBACC23-368A-41AC-9543-8FE94ED4A78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096226" y="-4602530"/>
            <a:ext cx="9143224" cy="3703677"/>
          </a:xfrm>
          <a:prstGeom prst="rect">
            <a:avLst/>
          </a:prstGeom>
        </p:spPr>
      </p:pic>
      <p:sp>
        <p:nvSpPr>
          <p:cNvPr id="47" name="TextBox 4">
            <a:extLst>
              <a:ext uri="{FF2B5EF4-FFF2-40B4-BE49-F238E27FC236}">
                <a16:creationId xmlns:a16="http://schemas.microsoft.com/office/drawing/2014/main" id="{1C516E26-94C4-44CD-9997-CA4CD5838A57}"/>
              </a:ext>
            </a:extLst>
          </p:cNvPr>
          <p:cNvSpPr txBox="1"/>
          <p:nvPr/>
        </p:nvSpPr>
        <p:spPr>
          <a:xfrm>
            <a:off x="11693909" y="-734510"/>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Fast Food Heat Map</a:t>
            </a:r>
          </a:p>
        </p:txBody>
      </p:sp>
    </p:spTree>
    <p:extLst>
      <p:ext uri="{BB962C8B-B14F-4D97-AF65-F5344CB8AC3E}">
        <p14:creationId xmlns:p14="http://schemas.microsoft.com/office/powerpoint/2010/main" val="3434034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F978A11-D709-C34D-B69E-84424DD083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18" y="6571730"/>
            <a:ext cx="9137892" cy="3711995"/>
          </a:xfrm>
          <a:prstGeom prst="rect">
            <a:avLst/>
          </a:prstGeom>
        </p:spPr>
      </p:pic>
      <p:pic>
        <p:nvPicPr>
          <p:cNvPr id="8" name="Picture 2">
            <a:extLst>
              <a:ext uri="{FF2B5EF4-FFF2-40B4-BE49-F238E27FC236}">
                <a16:creationId xmlns:a16="http://schemas.microsoft.com/office/drawing/2014/main" id="{C82D8DCB-9C08-1545-8153-DA87D2E5AE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32746" y="6581681"/>
            <a:ext cx="9157693" cy="3703678"/>
          </a:xfrm>
          <a:prstGeom prst="rect">
            <a:avLst/>
          </a:prstGeom>
        </p:spPr>
      </p:pic>
      <p:pic>
        <p:nvPicPr>
          <p:cNvPr id="9" name="Picture 2">
            <a:extLst>
              <a:ext uri="{FF2B5EF4-FFF2-40B4-BE49-F238E27FC236}">
                <a16:creationId xmlns:a16="http://schemas.microsoft.com/office/drawing/2014/main" id="{60D4BBA9-866A-484E-A694-3627677BE6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54099" y="-1593"/>
            <a:ext cx="9143224" cy="3703677"/>
          </a:xfrm>
          <a:prstGeom prst="rect">
            <a:avLst/>
          </a:prstGeom>
        </p:spPr>
      </p:pic>
      <p:sp>
        <p:nvSpPr>
          <p:cNvPr id="5" name="TextBox 4">
            <a:extLst>
              <a:ext uri="{FF2B5EF4-FFF2-40B4-BE49-F238E27FC236}">
                <a16:creationId xmlns:a16="http://schemas.microsoft.com/office/drawing/2014/main" id="{C93B879A-EFF8-2441-8519-18A8317017E3}"/>
              </a:ext>
            </a:extLst>
          </p:cNvPr>
          <p:cNvSpPr txBox="1"/>
          <p:nvPr/>
        </p:nvSpPr>
        <p:spPr>
          <a:xfrm>
            <a:off x="365237" y="1321601"/>
            <a:ext cx="8412561" cy="2385268"/>
          </a:xfrm>
          <a:prstGeom prst="rect">
            <a:avLst/>
          </a:prstGeom>
        </p:spPr>
        <p:txBody>
          <a:bodyPr vert="horz" wrap="square" lIns="91440" tIns="45720" rIns="91440" bIns="45720" rtlCol="0" anchor="b">
            <a:spAutoFit/>
          </a:bodyPr>
          <a:lstStyle/>
          <a:p>
            <a:pPr algn="ctr">
              <a:lnSpc>
                <a:spcPct val="90000"/>
              </a:lnSpc>
              <a:spcBef>
                <a:spcPct val="0"/>
              </a:spcBef>
              <a:spcAft>
                <a:spcPts val="600"/>
              </a:spcAft>
            </a:pPr>
            <a:r>
              <a:rPr lang="en-US" sz="8000" b="1">
                <a:latin typeface="Calibri"/>
                <a:cs typeface="Calibri"/>
              </a:rPr>
              <a:t>Data Visualization:</a:t>
            </a:r>
            <a:endParaRPr lang="en-US" sz="2400">
              <a:cs typeface="Calibri"/>
            </a:endParaRPr>
          </a:p>
          <a:p>
            <a:pPr algn="ctr">
              <a:lnSpc>
                <a:spcPct val="90000"/>
              </a:lnSpc>
              <a:spcBef>
                <a:spcPct val="0"/>
              </a:spcBef>
              <a:spcAft>
                <a:spcPts val="600"/>
              </a:spcAft>
            </a:pPr>
            <a:r>
              <a:rPr lang="en-US" sz="8000" b="1">
                <a:latin typeface="Calibri"/>
                <a:cs typeface="Calibri"/>
              </a:rPr>
              <a:t>Food Deserts</a:t>
            </a:r>
            <a:endParaRPr lang="en-US" sz="2400">
              <a:cs typeface="Calibri"/>
            </a:endParaRPr>
          </a:p>
        </p:txBody>
      </p:sp>
      <p:sp>
        <p:nvSpPr>
          <p:cNvPr id="6" name="TextBox 5">
            <a:extLst>
              <a:ext uri="{FF2B5EF4-FFF2-40B4-BE49-F238E27FC236}">
                <a16:creationId xmlns:a16="http://schemas.microsoft.com/office/drawing/2014/main" id="{67C1F38A-29D9-DD4D-997E-9F1E24C7416E}"/>
              </a:ext>
            </a:extLst>
          </p:cNvPr>
          <p:cNvSpPr txBox="1"/>
          <p:nvPr/>
        </p:nvSpPr>
        <p:spPr>
          <a:xfrm>
            <a:off x="206086" y="3817720"/>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dirty="0">
                <a:solidFill>
                  <a:schemeClr val="bg1">
                    <a:lumMod val="65000"/>
                  </a:schemeClr>
                </a:solidFill>
                <a:latin typeface="Calibri"/>
                <a:ea typeface="+mj-ea"/>
                <a:cs typeface="Calibri"/>
              </a:rPr>
              <a:t>3 Heatmaps</a:t>
            </a:r>
            <a:endParaRPr lang="en-US" dirty="0">
              <a:solidFill>
                <a:schemeClr val="bg1">
                  <a:lumMod val="65000"/>
                </a:schemeClr>
              </a:solidFill>
              <a:latin typeface="Calibri"/>
              <a:ea typeface="+mj-ea"/>
              <a:cs typeface="Calibri"/>
            </a:endParaRPr>
          </a:p>
        </p:txBody>
      </p:sp>
      <p:sp>
        <p:nvSpPr>
          <p:cNvPr id="19" name="TextBox 3">
            <a:extLst>
              <a:ext uri="{FF2B5EF4-FFF2-40B4-BE49-F238E27FC236}">
                <a16:creationId xmlns:a16="http://schemas.microsoft.com/office/drawing/2014/main" id="{AA01FF0C-8BE2-644A-994F-866C9A38EF34}"/>
              </a:ext>
            </a:extLst>
          </p:cNvPr>
          <p:cNvSpPr txBox="1"/>
          <p:nvPr/>
        </p:nvSpPr>
        <p:spPr>
          <a:xfrm>
            <a:off x="564571" y="11468100"/>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20" name="TextBox 19">
            <a:extLst>
              <a:ext uri="{FF2B5EF4-FFF2-40B4-BE49-F238E27FC236}">
                <a16:creationId xmlns:a16="http://schemas.microsoft.com/office/drawing/2014/main" id="{DAFA745E-0BB1-7F41-89FC-F8CE32400D37}"/>
              </a:ext>
            </a:extLst>
          </p:cNvPr>
          <p:cNvSpPr txBox="1"/>
          <p:nvPr/>
        </p:nvSpPr>
        <p:spPr>
          <a:xfrm>
            <a:off x="564571" y="12055056"/>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countries not only have fewer Grocery stores, but they also have larger numbers of Dollar stores and Fast-Food places proportionate to their population.</a:t>
            </a:r>
          </a:p>
        </p:txBody>
      </p:sp>
      <p:sp>
        <p:nvSpPr>
          <p:cNvPr id="22" name="TextBox 4">
            <a:extLst>
              <a:ext uri="{FF2B5EF4-FFF2-40B4-BE49-F238E27FC236}">
                <a16:creationId xmlns:a16="http://schemas.microsoft.com/office/drawing/2014/main" id="{6CB14489-A809-9C41-8FA5-6A9008AA7FEE}"/>
              </a:ext>
            </a:extLst>
          </p:cNvPr>
          <p:cNvSpPr txBox="1"/>
          <p:nvPr/>
        </p:nvSpPr>
        <p:spPr>
          <a:xfrm>
            <a:off x="2457970" y="6166895"/>
            <a:ext cx="3927702" cy="397738"/>
          </a:xfrm>
          <a:prstGeom prst="rect">
            <a:avLst/>
          </a:prstGeom>
        </p:spPr>
        <p:txBody>
          <a:bodyPr lIns="0" tIns="0" rIns="0" bIns="0" rtlCol="0" anchor="t">
            <a:spAutoFit/>
          </a:bodyPr>
          <a:lstStyle/>
          <a:p>
            <a:pPr lvl="0" algn="ctr">
              <a:lnSpc>
                <a:spcPts val="3359"/>
              </a:lnSpc>
              <a:spcBef>
                <a:spcPct val="0"/>
              </a:spcBef>
            </a:pPr>
            <a:r>
              <a:rPr lang="en-US" sz="2400" dirty="0">
                <a:solidFill>
                  <a:srgbClr val="9B9B9B"/>
                </a:solidFill>
                <a:latin typeface="Public Sans"/>
              </a:rPr>
              <a:t>Grocery Store Heat Map</a:t>
            </a:r>
          </a:p>
        </p:txBody>
      </p:sp>
      <p:sp>
        <p:nvSpPr>
          <p:cNvPr id="23" name="TextBox 4">
            <a:extLst>
              <a:ext uri="{FF2B5EF4-FFF2-40B4-BE49-F238E27FC236}">
                <a16:creationId xmlns:a16="http://schemas.microsoft.com/office/drawing/2014/main" id="{96B0E77F-9738-5D43-81B2-9329DD1E74A0}"/>
              </a:ext>
            </a:extLst>
          </p:cNvPr>
          <p:cNvSpPr txBox="1"/>
          <p:nvPr/>
        </p:nvSpPr>
        <p:spPr>
          <a:xfrm>
            <a:off x="11751782" y="3866427"/>
            <a:ext cx="3927702" cy="397738"/>
          </a:xfrm>
          <a:prstGeom prst="rect">
            <a:avLst/>
          </a:prstGeom>
        </p:spPr>
        <p:txBody>
          <a:bodyPr lIns="0" tIns="0" rIns="0" bIns="0" rtlCol="0" anchor="t">
            <a:spAutoFit/>
          </a:bodyPr>
          <a:lstStyle/>
          <a:p>
            <a:pPr lvl="0" algn="ctr">
              <a:lnSpc>
                <a:spcPts val="3359"/>
              </a:lnSpc>
              <a:spcBef>
                <a:spcPct val="0"/>
              </a:spcBef>
            </a:pPr>
            <a:r>
              <a:rPr lang="en-US" sz="2400" dirty="0">
                <a:solidFill>
                  <a:srgbClr val="9B9B9B"/>
                </a:solidFill>
                <a:latin typeface="Public Sans"/>
              </a:rPr>
              <a:t>Fast Food Heat Map</a:t>
            </a:r>
          </a:p>
        </p:txBody>
      </p:sp>
      <p:sp>
        <p:nvSpPr>
          <p:cNvPr id="24" name="TextBox 4">
            <a:extLst>
              <a:ext uri="{FF2B5EF4-FFF2-40B4-BE49-F238E27FC236}">
                <a16:creationId xmlns:a16="http://schemas.microsoft.com/office/drawing/2014/main" id="{AF47113D-CBCF-1F45-9312-C03ACBE08535}"/>
              </a:ext>
            </a:extLst>
          </p:cNvPr>
          <p:cNvSpPr txBox="1"/>
          <p:nvPr/>
        </p:nvSpPr>
        <p:spPr>
          <a:xfrm>
            <a:off x="11747741" y="6170180"/>
            <a:ext cx="3927702" cy="397738"/>
          </a:xfrm>
          <a:prstGeom prst="rect">
            <a:avLst/>
          </a:prstGeom>
        </p:spPr>
        <p:txBody>
          <a:bodyPr lIns="0" tIns="0" rIns="0" bIns="0" rtlCol="0" anchor="t">
            <a:spAutoFit/>
          </a:bodyPr>
          <a:lstStyle/>
          <a:p>
            <a:pPr lvl="0" algn="ctr">
              <a:lnSpc>
                <a:spcPts val="3359"/>
              </a:lnSpc>
              <a:spcBef>
                <a:spcPct val="0"/>
              </a:spcBef>
            </a:pPr>
            <a:r>
              <a:rPr lang="en-US" sz="2400" dirty="0">
                <a:solidFill>
                  <a:srgbClr val="9B9B9B"/>
                </a:solidFill>
                <a:latin typeface="Public Sans"/>
              </a:rPr>
              <a:t>Dollar Store Heat Map</a:t>
            </a:r>
          </a:p>
        </p:txBody>
      </p:sp>
      <p:sp>
        <p:nvSpPr>
          <p:cNvPr id="10" name="TextBox 9">
            <a:extLst>
              <a:ext uri="{FF2B5EF4-FFF2-40B4-BE49-F238E27FC236}">
                <a16:creationId xmlns:a16="http://schemas.microsoft.com/office/drawing/2014/main" id="{23C85619-E9D4-4E35-9DB9-035920E40DB7}"/>
              </a:ext>
            </a:extLst>
          </p:cNvPr>
          <p:cNvSpPr txBox="1"/>
          <p:nvPr/>
        </p:nvSpPr>
        <p:spPr>
          <a:xfrm>
            <a:off x="-14746476" y="3709690"/>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a:solidFill>
                  <a:schemeClr val="bg1">
                    <a:lumMod val="65000"/>
                  </a:schemeClr>
                </a:solidFill>
                <a:latin typeface="Calibri"/>
                <a:ea typeface="+mj-ea"/>
                <a:cs typeface="Calibri"/>
              </a:rPr>
              <a:t>3 Maps</a:t>
            </a:r>
            <a:endParaRPr lang="en-US">
              <a:solidFill>
                <a:schemeClr val="bg1">
                  <a:lumMod val="65000"/>
                </a:schemeClr>
              </a:solidFill>
              <a:latin typeface="Calibri"/>
              <a:ea typeface="+mj-ea"/>
              <a:cs typeface="Calibri"/>
            </a:endParaRPr>
          </a:p>
        </p:txBody>
      </p:sp>
      <p:pic>
        <p:nvPicPr>
          <p:cNvPr id="13" name="Picture 2" descr="Map&#10;&#10;Description automatically generated">
            <a:extLst>
              <a:ext uri="{FF2B5EF4-FFF2-40B4-BE49-F238E27FC236}">
                <a16:creationId xmlns:a16="http://schemas.microsoft.com/office/drawing/2014/main" id="{C7248975-DB18-4C86-A924-F826CC2FA2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838942" y="4779864"/>
            <a:ext cx="7130173" cy="5160194"/>
          </a:xfrm>
          <a:prstGeom prst="rect">
            <a:avLst/>
          </a:prstGeom>
        </p:spPr>
      </p:pic>
      <p:sp>
        <p:nvSpPr>
          <p:cNvPr id="15" name="TextBox 4">
            <a:extLst>
              <a:ext uri="{FF2B5EF4-FFF2-40B4-BE49-F238E27FC236}">
                <a16:creationId xmlns:a16="http://schemas.microsoft.com/office/drawing/2014/main" id="{67C8232E-51DC-4ED9-B229-2D259621AFFF}"/>
              </a:ext>
            </a:extLst>
          </p:cNvPr>
          <p:cNvSpPr txBox="1"/>
          <p:nvPr/>
        </p:nvSpPr>
        <p:spPr>
          <a:xfrm>
            <a:off x="-17583874" y="4251679"/>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Map</a:t>
            </a:r>
          </a:p>
        </p:txBody>
      </p:sp>
      <p:pic>
        <p:nvPicPr>
          <p:cNvPr id="32" name="Picture 2">
            <a:extLst>
              <a:ext uri="{FF2B5EF4-FFF2-40B4-BE49-F238E27FC236}">
                <a16:creationId xmlns:a16="http://schemas.microsoft.com/office/drawing/2014/main" id="{87B2998C-9CFB-41C7-87B4-0729CFFBD4D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2674750" y="5199444"/>
            <a:ext cx="7113033" cy="5142104"/>
          </a:xfrm>
          <a:prstGeom prst="rect">
            <a:avLst/>
          </a:prstGeom>
        </p:spPr>
      </p:pic>
      <p:sp>
        <p:nvSpPr>
          <p:cNvPr id="34" name="TextBox 4">
            <a:extLst>
              <a:ext uri="{FF2B5EF4-FFF2-40B4-BE49-F238E27FC236}">
                <a16:creationId xmlns:a16="http://schemas.microsoft.com/office/drawing/2014/main" id="{E0288619-55CE-4F69-9B3A-C6A309359041}"/>
              </a:ext>
            </a:extLst>
          </p:cNvPr>
          <p:cNvSpPr txBox="1"/>
          <p:nvPr/>
        </p:nvSpPr>
        <p:spPr>
          <a:xfrm>
            <a:off x="28327084" y="9547097"/>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Dollar Store Map &gt;&gt;</a:t>
            </a:r>
          </a:p>
        </p:txBody>
      </p:sp>
      <p:pic>
        <p:nvPicPr>
          <p:cNvPr id="36" name="Picture 2">
            <a:extLst>
              <a:ext uri="{FF2B5EF4-FFF2-40B4-BE49-F238E27FC236}">
                <a16:creationId xmlns:a16="http://schemas.microsoft.com/office/drawing/2014/main" id="{5E2F3AEB-AC96-42DD-9E13-E529B4D2EC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2428202" y="-176328"/>
            <a:ext cx="7123659" cy="5145727"/>
          </a:xfrm>
          <a:prstGeom prst="rect">
            <a:avLst/>
          </a:prstGeom>
        </p:spPr>
      </p:pic>
      <p:sp>
        <p:nvSpPr>
          <p:cNvPr id="38" name="TextBox 4">
            <a:extLst>
              <a:ext uri="{FF2B5EF4-FFF2-40B4-BE49-F238E27FC236}">
                <a16:creationId xmlns:a16="http://schemas.microsoft.com/office/drawing/2014/main" id="{66C2D826-07D8-4D9E-98F9-D5627BD1413A}"/>
              </a:ext>
            </a:extLst>
          </p:cNvPr>
          <p:cNvSpPr txBox="1"/>
          <p:nvPr/>
        </p:nvSpPr>
        <p:spPr>
          <a:xfrm>
            <a:off x="28458086" y="338739"/>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Fast Food Location Map &gt;&gt;</a:t>
            </a:r>
          </a:p>
        </p:txBody>
      </p:sp>
      <p:pic>
        <p:nvPicPr>
          <p:cNvPr id="48" name="Picture 2" descr="A picture containing outdoor, nature, sunset, sand&#10;&#10;Description automatically generated">
            <a:extLst>
              <a:ext uri="{FF2B5EF4-FFF2-40B4-BE49-F238E27FC236}">
                <a16:creationId xmlns:a16="http://schemas.microsoft.com/office/drawing/2014/main" id="{12EBB39F-6FD4-4845-82F3-AD4BD77AC5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5" t="81" r="13704" b="-81"/>
          <a:stretch/>
        </p:blipFill>
        <p:spPr bwMode="auto">
          <a:xfrm>
            <a:off x="19814893" y="3958224"/>
            <a:ext cx="2929360" cy="295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22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6A03871-CB73-E54B-9FDE-E563972F8F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55" t="81" r="13704" b="-81"/>
          <a:stretch/>
        </p:blipFill>
        <p:spPr bwMode="auto">
          <a:xfrm>
            <a:off x="8153400" y="8363"/>
            <a:ext cx="101346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3">
            <a:extLst>
              <a:ext uri="{FF2B5EF4-FFF2-40B4-BE49-F238E27FC236}">
                <a16:creationId xmlns:a16="http://schemas.microsoft.com/office/drawing/2014/main" id="{7C8C0E25-35B4-0342-83B8-C42301114072}"/>
              </a:ext>
            </a:extLst>
          </p:cNvPr>
          <p:cNvSpPr txBox="1"/>
          <p:nvPr/>
        </p:nvSpPr>
        <p:spPr>
          <a:xfrm>
            <a:off x="990600" y="3565944"/>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15" name="TextBox 14">
            <a:extLst>
              <a:ext uri="{FF2B5EF4-FFF2-40B4-BE49-F238E27FC236}">
                <a16:creationId xmlns:a16="http://schemas.microsoft.com/office/drawing/2014/main" id="{3626EA4E-93B5-DA40-A7AD-AF9DC819C072}"/>
              </a:ext>
            </a:extLst>
          </p:cNvPr>
          <p:cNvSpPr txBox="1"/>
          <p:nvPr/>
        </p:nvSpPr>
        <p:spPr>
          <a:xfrm>
            <a:off x="990600" y="4152900"/>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counties not only have fewer Grocery stores, but they also have larger numbers of Dollar stores and Fast-Food places proportionate to their population.</a:t>
            </a:r>
          </a:p>
        </p:txBody>
      </p:sp>
      <p:pic>
        <p:nvPicPr>
          <p:cNvPr id="2" name="Picture 2">
            <a:extLst>
              <a:ext uri="{FF2B5EF4-FFF2-40B4-BE49-F238E27FC236}">
                <a16:creationId xmlns:a16="http://schemas.microsoft.com/office/drawing/2014/main" id="{EBBE6847-6DA0-4689-870F-25DEBADD41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555" y="22689477"/>
            <a:ext cx="9137892" cy="3711995"/>
          </a:xfrm>
          <a:prstGeom prst="rect">
            <a:avLst/>
          </a:prstGeom>
        </p:spPr>
      </p:pic>
      <p:pic>
        <p:nvPicPr>
          <p:cNvPr id="3" name="Picture 2">
            <a:extLst>
              <a:ext uri="{FF2B5EF4-FFF2-40B4-BE49-F238E27FC236}">
                <a16:creationId xmlns:a16="http://schemas.microsoft.com/office/drawing/2014/main" id="{751F3286-D469-4DF7-9262-1BA03E52F9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61683" y="22699427"/>
            <a:ext cx="9157693" cy="3703678"/>
          </a:xfrm>
          <a:prstGeom prst="rect">
            <a:avLst/>
          </a:prstGeom>
        </p:spPr>
      </p:pic>
      <p:pic>
        <p:nvPicPr>
          <p:cNvPr id="4" name="Picture 2" descr="Map&#10;&#10;Description automatically generated">
            <a:extLst>
              <a:ext uri="{FF2B5EF4-FFF2-40B4-BE49-F238E27FC236}">
                <a16:creationId xmlns:a16="http://schemas.microsoft.com/office/drawing/2014/main" id="{622D5156-2D40-4367-90C0-C589D1A5AB5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951542" y="-16437643"/>
            <a:ext cx="9143224" cy="3703677"/>
          </a:xfrm>
          <a:prstGeom prst="rect">
            <a:avLst/>
          </a:prstGeom>
        </p:spPr>
      </p:pic>
      <p:sp>
        <p:nvSpPr>
          <p:cNvPr id="5" name="TextBox 4">
            <a:extLst>
              <a:ext uri="{FF2B5EF4-FFF2-40B4-BE49-F238E27FC236}">
                <a16:creationId xmlns:a16="http://schemas.microsoft.com/office/drawing/2014/main" id="{FDCB0DEB-A0EA-4ED2-9D6D-4CB4DE0A5DC1}"/>
              </a:ext>
            </a:extLst>
          </p:cNvPr>
          <p:cNvSpPr txBox="1"/>
          <p:nvPr/>
        </p:nvSpPr>
        <p:spPr>
          <a:xfrm>
            <a:off x="-13148206" y="453500"/>
            <a:ext cx="8412561" cy="2385268"/>
          </a:xfrm>
          <a:prstGeom prst="rect">
            <a:avLst/>
          </a:prstGeom>
        </p:spPr>
        <p:txBody>
          <a:bodyPr vert="horz" wrap="square" lIns="91440" tIns="45720" rIns="91440" bIns="45720" rtlCol="0" anchor="b">
            <a:spAutoFit/>
          </a:bodyPr>
          <a:lstStyle/>
          <a:p>
            <a:pPr algn="ctr">
              <a:lnSpc>
                <a:spcPct val="90000"/>
              </a:lnSpc>
              <a:spcBef>
                <a:spcPct val="0"/>
              </a:spcBef>
              <a:spcAft>
                <a:spcPts val="600"/>
              </a:spcAft>
            </a:pPr>
            <a:r>
              <a:rPr lang="en-US" sz="8000" b="1">
                <a:latin typeface="Calibri"/>
                <a:cs typeface="Calibri"/>
              </a:rPr>
              <a:t>Data Visualization:</a:t>
            </a:r>
            <a:endParaRPr lang="en-US" sz="2400">
              <a:cs typeface="Calibri"/>
            </a:endParaRPr>
          </a:p>
          <a:p>
            <a:pPr algn="ctr">
              <a:lnSpc>
                <a:spcPct val="90000"/>
              </a:lnSpc>
              <a:spcBef>
                <a:spcPct val="0"/>
              </a:spcBef>
              <a:spcAft>
                <a:spcPts val="600"/>
              </a:spcAft>
            </a:pPr>
            <a:r>
              <a:rPr lang="en-US" sz="8000" b="1">
                <a:latin typeface="Calibri"/>
                <a:cs typeface="Calibri"/>
              </a:rPr>
              <a:t>Food Deserts</a:t>
            </a:r>
            <a:endParaRPr lang="en-US" sz="2400">
              <a:cs typeface="Calibri"/>
            </a:endParaRPr>
          </a:p>
        </p:txBody>
      </p:sp>
      <p:sp>
        <p:nvSpPr>
          <p:cNvPr id="6" name="TextBox 5">
            <a:extLst>
              <a:ext uri="{FF2B5EF4-FFF2-40B4-BE49-F238E27FC236}">
                <a16:creationId xmlns:a16="http://schemas.microsoft.com/office/drawing/2014/main" id="{995B3C16-0786-4A80-80F5-C885947F7607}"/>
              </a:ext>
            </a:extLst>
          </p:cNvPr>
          <p:cNvSpPr txBox="1"/>
          <p:nvPr/>
        </p:nvSpPr>
        <p:spPr>
          <a:xfrm>
            <a:off x="-14030775" y="3701973"/>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a:solidFill>
                  <a:schemeClr val="bg1">
                    <a:lumMod val="65000"/>
                  </a:schemeClr>
                </a:solidFill>
                <a:latin typeface="Calibri"/>
                <a:ea typeface="+mj-ea"/>
                <a:cs typeface="Calibri"/>
              </a:rPr>
              <a:t>3 Heatmaps</a:t>
            </a:r>
            <a:endParaRPr lang="en-US">
              <a:solidFill>
                <a:schemeClr val="bg1">
                  <a:lumMod val="65000"/>
                </a:schemeClr>
              </a:solidFill>
              <a:latin typeface="Calibri"/>
              <a:ea typeface="+mj-ea"/>
              <a:cs typeface="Calibri"/>
            </a:endParaRPr>
          </a:p>
        </p:txBody>
      </p:sp>
      <p:sp>
        <p:nvSpPr>
          <p:cNvPr id="7" name="TextBox 4">
            <a:extLst>
              <a:ext uri="{FF2B5EF4-FFF2-40B4-BE49-F238E27FC236}">
                <a16:creationId xmlns:a16="http://schemas.microsoft.com/office/drawing/2014/main" id="{5EB24E0A-78AD-46B3-A88A-2B0B96D00B7D}"/>
              </a:ext>
            </a:extLst>
          </p:cNvPr>
          <p:cNvSpPr txBox="1"/>
          <p:nvPr/>
        </p:nvSpPr>
        <p:spPr>
          <a:xfrm>
            <a:off x="2486907" y="22284641"/>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Heat Map</a:t>
            </a:r>
          </a:p>
        </p:txBody>
      </p:sp>
      <p:sp>
        <p:nvSpPr>
          <p:cNvPr id="9" name="TextBox 4">
            <a:extLst>
              <a:ext uri="{FF2B5EF4-FFF2-40B4-BE49-F238E27FC236}">
                <a16:creationId xmlns:a16="http://schemas.microsoft.com/office/drawing/2014/main" id="{F87FD30F-8C03-4C95-8EB8-ECAF57C32FCB}"/>
              </a:ext>
            </a:extLst>
          </p:cNvPr>
          <p:cNvSpPr txBox="1"/>
          <p:nvPr/>
        </p:nvSpPr>
        <p:spPr>
          <a:xfrm>
            <a:off x="11549225" y="-12569624"/>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Fast Food Heat Map</a:t>
            </a:r>
          </a:p>
        </p:txBody>
      </p:sp>
      <p:sp>
        <p:nvSpPr>
          <p:cNvPr id="11" name="TextBox 4">
            <a:extLst>
              <a:ext uri="{FF2B5EF4-FFF2-40B4-BE49-F238E27FC236}">
                <a16:creationId xmlns:a16="http://schemas.microsoft.com/office/drawing/2014/main" id="{C5AA6D90-A1D9-407B-90C3-1A055F4FFE7B}"/>
              </a:ext>
            </a:extLst>
          </p:cNvPr>
          <p:cNvSpPr txBox="1"/>
          <p:nvPr/>
        </p:nvSpPr>
        <p:spPr>
          <a:xfrm>
            <a:off x="11776678" y="22287926"/>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Dollar Store Heat Map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1" descr="A crowd of people in a busy city&#10;&#10;Description automatically generated with low confidence">
            <a:extLst>
              <a:ext uri="{FF2B5EF4-FFF2-40B4-BE49-F238E27FC236}">
                <a16:creationId xmlns:a16="http://schemas.microsoft.com/office/drawing/2014/main" id="{77C5248B-6892-AD4A-8E45-0290BBB3D37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201400" y="12243851"/>
            <a:ext cx="11391900" cy="6629400"/>
          </a:xfrm>
          <a:prstGeom prst="rect">
            <a:avLst/>
          </a:prstGeom>
        </p:spPr>
      </p:pic>
      <p:sp>
        <p:nvSpPr>
          <p:cNvPr id="31" name="!!f1">
            <a:extLst>
              <a:ext uri="{FF2B5EF4-FFF2-40B4-BE49-F238E27FC236}">
                <a16:creationId xmlns:a16="http://schemas.microsoft.com/office/drawing/2014/main" id="{E51BE3E7-12F7-AE4F-AD78-5CCB9004F83B}"/>
              </a:ext>
            </a:extLst>
          </p:cNvPr>
          <p:cNvSpPr/>
          <p:nvPr/>
        </p:nvSpPr>
        <p:spPr>
          <a:xfrm>
            <a:off x="9309667" y="10636189"/>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 name="!!p" descr="A table full of food&#10;&#10;Description automatically generated with low confidence">
            <a:extLst>
              <a:ext uri="{FF2B5EF4-FFF2-40B4-BE49-F238E27FC236}">
                <a16:creationId xmlns:a16="http://schemas.microsoft.com/office/drawing/2014/main" id="{BE16DB5B-6BD4-764C-830D-5AA3CE13DF1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773"/>
          <a:stretch/>
        </p:blipFill>
        <p:spPr>
          <a:xfrm>
            <a:off x="80179" y="13310823"/>
            <a:ext cx="8215158" cy="5519114"/>
          </a:xfrm>
          <a:prstGeom prst="rect">
            <a:avLst/>
          </a:prstGeom>
        </p:spPr>
      </p:pic>
      <p:sp>
        <p:nvSpPr>
          <p:cNvPr id="29" name="!!f">
            <a:extLst>
              <a:ext uri="{FF2B5EF4-FFF2-40B4-BE49-F238E27FC236}">
                <a16:creationId xmlns:a16="http://schemas.microsoft.com/office/drawing/2014/main" id="{5932F8BC-EDC3-1346-A7E5-B6A585D6856D}"/>
              </a:ext>
            </a:extLst>
          </p:cNvPr>
          <p:cNvSpPr/>
          <p:nvPr/>
        </p:nvSpPr>
        <p:spPr>
          <a:xfrm>
            <a:off x="-914400" y="12807889"/>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E9016EB4-969A-E349-9BF5-A955F306ED86}"/>
              </a:ext>
            </a:extLst>
          </p:cNvPr>
          <p:cNvSpPr/>
          <p:nvPr/>
        </p:nvSpPr>
        <p:spPr>
          <a:xfrm>
            <a:off x="0" y="0"/>
            <a:ext cx="18288000" cy="10287000"/>
          </a:xfrm>
          <a:custGeom>
            <a:avLst/>
            <a:gdLst>
              <a:gd name="connsiteX0" fmla="*/ 12891670 w 18288000"/>
              <a:gd name="connsiteY0" fmla="*/ 914400 h 10287000"/>
              <a:gd name="connsiteX1" fmla="*/ 12103192 w 18288000"/>
              <a:gd name="connsiteY1" fmla="*/ 1702878 h 10287000"/>
              <a:gd name="connsiteX2" fmla="*/ 12103192 w 18288000"/>
              <a:gd name="connsiteY2" fmla="*/ 4856693 h 10287000"/>
              <a:gd name="connsiteX3" fmla="*/ 12891670 w 18288000"/>
              <a:gd name="connsiteY3" fmla="*/ 5645171 h 10287000"/>
              <a:gd name="connsiteX4" fmla="*/ 16639232 w 18288000"/>
              <a:gd name="connsiteY4" fmla="*/ 5645171 h 10287000"/>
              <a:gd name="connsiteX5" fmla="*/ 17427710 w 18288000"/>
              <a:gd name="connsiteY5" fmla="*/ 4856693 h 10287000"/>
              <a:gd name="connsiteX6" fmla="*/ 17427710 w 18288000"/>
              <a:gd name="connsiteY6" fmla="*/ 1702878 h 10287000"/>
              <a:gd name="connsiteX7" fmla="*/ 16639232 w 18288000"/>
              <a:gd name="connsiteY7" fmla="*/ 914400 h 10287000"/>
              <a:gd name="connsiteX8" fmla="*/ 1648769 w 18288000"/>
              <a:gd name="connsiteY8" fmla="*/ 914400 h 10287000"/>
              <a:gd name="connsiteX9" fmla="*/ 860291 w 18288000"/>
              <a:gd name="connsiteY9" fmla="*/ 1702878 h 10287000"/>
              <a:gd name="connsiteX10" fmla="*/ 860291 w 18288000"/>
              <a:gd name="connsiteY10" fmla="*/ 4856693 h 10287000"/>
              <a:gd name="connsiteX11" fmla="*/ 1648769 w 18288000"/>
              <a:gd name="connsiteY11" fmla="*/ 5645171 h 10287000"/>
              <a:gd name="connsiteX12" fmla="*/ 5396333 w 18288000"/>
              <a:gd name="connsiteY12" fmla="*/ 5645171 h 10287000"/>
              <a:gd name="connsiteX13" fmla="*/ 6184811 w 18288000"/>
              <a:gd name="connsiteY13" fmla="*/ 4856693 h 10287000"/>
              <a:gd name="connsiteX14" fmla="*/ 6184811 w 18288000"/>
              <a:gd name="connsiteY14" fmla="*/ 1702878 h 10287000"/>
              <a:gd name="connsiteX15" fmla="*/ 5396333 w 18288000"/>
              <a:gd name="connsiteY15" fmla="*/ 914400 h 10287000"/>
              <a:gd name="connsiteX16" fmla="*/ 0 w 18288000"/>
              <a:gd name="connsiteY16" fmla="*/ 0 h 10287000"/>
              <a:gd name="connsiteX17" fmla="*/ 18288000 w 18288000"/>
              <a:gd name="connsiteY17" fmla="*/ 0 h 10287000"/>
              <a:gd name="connsiteX18" fmla="*/ 18288000 w 18288000"/>
              <a:gd name="connsiteY18" fmla="*/ 10287000 h 10287000"/>
              <a:gd name="connsiteX19" fmla="*/ 0 w 18288000"/>
              <a:gd name="connsiteY19"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0" h="10287000">
                <a:moveTo>
                  <a:pt x="12891670" y="914400"/>
                </a:moveTo>
                <a:cubicBezTo>
                  <a:pt x="12456206" y="914400"/>
                  <a:pt x="12103192" y="1267414"/>
                  <a:pt x="12103192" y="1702878"/>
                </a:cubicBezTo>
                <a:lnTo>
                  <a:pt x="12103192" y="4856693"/>
                </a:lnTo>
                <a:cubicBezTo>
                  <a:pt x="12103192" y="5292157"/>
                  <a:pt x="12456206" y="5645171"/>
                  <a:pt x="12891670" y="5645171"/>
                </a:cubicBezTo>
                <a:lnTo>
                  <a:pt x="16639232" y="5645171"/>
                </a:lnTo>
                <a:cubicBezTo>
                  <a:pt x="17074696" y="5645171"/>
                  <a:pt x="17427710" y="5292157"/>
                  <a:pt x="17427710" y="4856693"/>
                </a:cubicBezTo>
                <a:lnTo>
                  <a:pt x="17427710" y="1702878"/>
                </a:lnTo>
                <a:cubicBezTo>
                  <a:pt x="17427710" y="1267414"/>
                  <a:pt x="17074696" y="914400"/>
                  <a:pt x="16639232" y="914400"/>
                </a:cubicBezTo>
                <a:close/>
                <a:moveTo>
                  <a:pt x="1648769" y="914400"/>
                </a:moveTo>
                <a:cubicBezTo>
                  <a:pt x="1213305" y="914400"/>
                  <a:pt x="860291" y="1267414"/>
                  <a:pt x="860291" y="1702878"/>
                </a:cubicBezTo>
                <a:lnTo>
                  <a:pt x="860291" y="4856693"/>
                </a:lnTo>
                <a:cubicBezTo>
                  <a:pt x="860291" y="5292157"/>
                  <a:pt x="1213305" y="5645171"/>
                  <a:pt x="1648769" y="5645171"/>
                </a:cubicBezTo>
                <a:lnTo>
                  <a:pt x="5396333" y="5645171"/>
                </a:lnTo>
                <a:cubicBezTo>
                  <a:pt x="5831797" y="5645171"/>
                  <a:pt x="6184811" y="5292157"/>
                  <a:pt x="6184811" y="4856693"/>
                </a:cubicBezTo>
                <a:lnTo>
                  <a:pt x="6184811" y="1702878"/>
                </a:lnTo>
                <a:cubicBezTo>
                  <a:pt x="6184811" y="1267414"/>
                  <a:pt x="5831797" y="914400"/>
                  <a:pt x="5396333" y="914400"/>
                </a:cubicBezTo>
                <a:close/>
                <a:moveTo>
                  <a:pt x="0" y="0"/>
                </a:moveTo>
                <a:lnTo>
                  <a:pt x="18288000" y="0"/>
                </a:lnTo>
                <a:lnTo>
                  <a:pt x="182880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0B5C7F1C-AF58-8349-80D1-D1E2E5008D92}"/>
              </a:ext>
            </a:extLst>
          </p:cNvPr>
          <p:cNvPicPr>
            <a:picLocks noChangeAspect="1"/>
          </p:cNvPicPr>
          <p:nvPr/>
        </p:nvPicPr>
        <p:blipFill rotWithShape="1">
          <a:blip r:embed="rId7"/>
          <a:srcRect l="63" t="-229" r="37" b="933"/>
          <a:stretch/>
        </p:blipFill>
        <p:spPr>
          <a:xfrm>
            <a:off x="5410200" y="-1410290"/>
            <a:ext cx="17670401" cy="11679972"/>
          </a:xfrm>
          <a:prstGeom prst="rect">
            <a:avLst/>
          </a:prstGeom>
        </p:spPr>
      </p:pic>
      <p:pic>
        <p:nvPicPr>
          <p:cNvPr id="11" name="Picture 10" descr="Logo&#10;&#10;Description automatically generated">
            <a:extLst>
              <a:ext uri="{FF2B5EF4-FFF2-40B4-BE49-F238E27FC236}">
                <a16:creationId xmlns:a16="http://schemas.microsoft.com/office/drawing/2014/main" id="{AE8E3EEE-4662-7840-B6CA-ACD5F264A3B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800000">
            <a:off x="7086600" y="7562849"/>
            <a:ext cx="914400" cy="914400"/>
          </a:xfrm>
          <a:prstGeom prst="rect">
            <a:avLst/>
          </a:prstGeom>
        </p:spPr>
      </p:pic>
      <p:pic>
        <p:nvPicPr>
          <p:cNvPr id="3" name="Picture 2" descr="A picture containing grass, different, bunch, assorted&#10;&#10;Description automatically generated">
            <a:extLst>
              <a:ext uri="{FF2B5EF4-FFF2-40B4-BE49-F238E27FC236}">
                <a16:creationId xmlns:a16="http://schemas.microsoft.com/office/drawing/2014/main" id="{C6F4F0BD-6EF9-254D-8276-6C43780E433B}"/>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35" t="-116" r="5325"/>
          <a:stretch/>
        </p:blipFill>
        <p:spPr>
          <a:xfrm>
            <a:off x="36347400" y="-17308"/>
            <a:ext cx="13002768" cy="10286990"/>
          </a:xfrm>
          <a:prstGeom prst="rect">
            <a:avLst/>
          </a:prstGeom>
        </p:spPr>
      </p:pic>
      <p:sp>
        <p:nvSpPr>
          <p:cNvPr id="5" name="TextBox 4">
            <a:extLst>
              <a:ext uri="{FF2B5EF4-FFF2-40B4-BE49-F238E27FC236}">
                <a16:creationId xmlns:a16="http://schemas.microsoft.com/office/drawing/2014/main" id="{0E23E2E3-9960-0447-AC63-E5EE5EB28699}"/>
              </a:ext>
            </a:extLst>
          </p:cNvPr>
          <p:cNvSpPr txBox="1"/>
          <p:nvPr/>
        </p:nvSpPr>
        <p:spPr>
          <a:xfrm>
            <a:off x="-8458200" y="5753100"/>
            <a:ext cx="5971032" cy="923330"/>
          </a:xfrm>
          <a:prstGeom prst="rect">
            <a:avLst/>
          </a:prstGeom>
        </p:spPr>
        <p:txBody>
          <a:bodyPr wrap="square" lIns="0" tIns="0" rIns="0" bIns="0" rtlCol="0" anchor="t">
            <a:spAutoFit/>
          </a:bodyPr>
          <a:lstStyle/>
          <a:p>
            <a:pPr>
              <a:lnSpc>
                <a:spcPts val="3600"/>
              </a:lnSpc>
            </a:pPr>
            <a:r>
              <a:rPr lang="en-US" sz="3000" dirty="0">
                <a:solidFill>
                  <a:srgbClr val="9B9B9B"/>
                </a:solidFill>
                <a:latin typeface="Public Sans"/>
              </a:rPr>
              <a:t>The </a:t>
            </a:r>
            <a:r>
              <a:rPr lang="en-US" sz="3000" b="1" dirty="0">
                <a:latin typeface="Public Sans"/>
              </a:rPr>
              <a:t>GAP</a:t>
            </a:r>
            <a:r>
              <a:rPr lang="en-US" sz="3000" dirty="0">
                <a:solidFill>
                  <a:srgbClr val="9B9B9B"/>
                </a:solidFill>
                <a:latin typeface="Public Sans"/>
              </a:rPr>
              <a:t> Team:</a:t>
            </a:r>
          </a:p>
          <a:p>
            <a:pPr>
              <a:lnSpc>
                <a:spcPts val="3600"/>
              </a:lnSpc>
            </a:pPr>
            <a:r>
              <a:rPr lang="en-US" sz="3600" b="1" dirty="0" err="1">
                <a:latin typeface="Public Sans"/>
              </a:rPr>
              <a:t>G</a:t>
            </a:r>
            <a:r>
              <a:rPr lang="en-US" sz="3000" dirty="0" err="1">
                <a:solidFill>
                  <a:srgbClr val="9B9B9B"/>
                </a:solidFill>
                <a:latin typeface="Public Sans"/>
              </a:rPr>
              <a:t>odkindhi</a:t>
            </a:r>
            <a:r>
              <a:rPr lang="en-US" sz="3000" dirty="0">
                <a:solidFill>
                  <a:srgbClr val="9B9B9B"/>
                </a:solidFill>
                <a:latin typeface="Public Sans"/>
              </a:rPr>
              <a:t>, </a:t>
            </a:r>
            <a:r>
              <a:rPr lang="en-US" sz="3600" b="1" dirty="0" err="1">
                <a:latin typeface="Public Sans"/>
              </a:rPr>
              <a:t>A</a:t>
            </a:r>
            <a:r>
              <a:rPr lang="en-US" sz="3000" dirty="0" err="1">
                <a:solidFill>
                  <a:srgbClr val="9B9B9B"/>
                </a:solidFill>
                <a:latin typeface="Public Sans"/>
              </a:rPr>
              <a:t>voaka</a:t>
            </a:r>
            <a:r>
              <a:rPr lang="en-US" sz="3000" dirty="0">
                <a:solidFill>
                  <a:srgbClr val="9B9B9B"/>
                </a:solidFill>
                <a:latin typeface="Public Sans"/>
              </a:rPr>
              <a:t>, </a:t>
            </a:r>
            <a:r>
              <a:rPr lang="en-US" sz="3600" b="1" dirty="0" err="1">
                <a:latin typeface="Public Sans"/>
              </a:rPr>
              <a:t>P</a:t>
            </a:r>
            <a:r>
              <a:rPr lang="en-US" sz="3000" dirty="0" err="1">
                <a:solidFill>
                  <a:srgbClr val="9B9B9B"/>
                </a:solidFill>
                <a:latin typeface="Public Sans"/>
              </a:rPr>
              <a:t>urwanto</a:t>
            </a:r>
            <a:endParaRPr lang="en-US" sz="3000" dirty="0">
              <a:solidFill>
                <a:srgbClr val="9B9B9B"/>
              </a:solidFill>
              <a:latin typeface="Public Sans"/>
            </a:endParaRPr>
          </a:p>
        </p:txBody>
      </p:sp>
      <p:pic>
        <p:nvPicPr>
          <p:cNvPr id="9" name="Picture 8" descr="Logo&#10;&#10;Description automatically generated">
            <a:extLst>
              <a:ext uri="{FF2B5EF4-FFF2-40B4-BE49-F238E27FC236}">
                <a16:creationId xmlns:a16="http://schemas.microsoft.com/office/drawing/2014/main" id="{F8E82D35-A404-574F-8140-22ACEEAE05E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1000" y="2857500"/>
            <a:ext cx="914400" cy="914400"/>
          </a:xfrm>
          <a:prstGeom prst="rect">
            <a:avLst/>
          </a:prstGeom>
        </p:spPr>
      </p:pic>
      <p:sp>
        <p:nvSpPr>
          <p:cNvPr id="10" name="!!porcethis">
            <a:extLst>
              <a:ext uri="{FF2B5EF4-FFF2-40B4-BE49-F238E27FC236}">
                <a16:creationId xmlns:a16="http://schemas.microsoft.com/office/drawing/2014/main" id="{6DB039D9-29A2-A743-99A7-9095D4423D1B}"/>
              </a:ext>
            </a:extLst>
          </p:cNvPr>
          <p:cNvSpPr txBox="1"/>
          <p:nvPr/>
        </p:nvSpPr>
        <p:spPr>
          <a:xfrm>
            <a:off x="838200" y="3796247"/>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Deserts) and determine the factors that contribute toward the situation.</a:t>
            </a:r>
          </a:p>
        </p:txBody>
      </p:sp>
      <p:sp>
        <p:nvSpPr>
          <p:cNvPr id="12" name="TextBox 11">
            <a:extLst>
              <a:ext uri="{FF2B5EF4-FFF2-40B4-BE49-F238E27FC236}">
                <a16:creationId xmlns:a16="http://schemas.microsoft.com/office/drawing/2014/main" id="{C4D488E8-9424-7142-A78C-B1F7A078DDDE}"/>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13" name="!!thistoo">
            <a:extLst>
              <a:ext uri="{FF2B5EF4-FFF2-40B4-BE49-F238E27FC236}">
                <a16:creationId xmlns:a16="http://schemas.microsoft.com/office/drawing/2014/main" id="{DAFA2CFE-9D87-2141-8513-7C3A714F2752}"/>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Mapping Food Deserts</a:t>
            </a:r>
          </a:p>
        </p:txBody>
      </p:sp>
      <p:pic>
        <p:nvPicPr>
          <p:cNvPr id="14" name="Picture 13" descr="A table full of food&#10;&#10;Description automatically generated with low confidence">
            <a:extLst>
              <a:ext uri="{FF2B5EF4-FFF2-40B4-BE49-F238E27FC236}">
                <a16:creationId xmlns:a16="http://schemas.microsoft.com/office/drawing/2014/main" id="{0AA34602-A6CA-6E46-A74A-93D20BB5422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282600" y="-17308"/>
            <a:ext cx="8215158" cy="5476772"/>
          </a:xfrm>
          <a:prstGeom prst="rect">
            <a:avLst/>
          </a:prstGeom>
        </p:spPr>
      </p:pic>
      <p:pic>
        <p:nvPicPr>
          <p:cNvPr id="15" name="Picture 14" descr="A crowd of people in a busy city&#10;&#10;Description automatically generated with low confidence">
            <a:extLst>
              <a:ext uri="{FF2B5EF4-FFF2-40B4-BE49-F238E27FC236}">
                <a16:creationId xmlns:a16="http://schemas.microsoft.com/office/drawing/2014/main" id="{96AE57B7-E75D-744D-B674-1DC6C0112F4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616967" y="-876300"/>
            <a:ext cx="11391900" cy="6629400"/>
          </a:xfrm>
          <a:prstGeom prst="rect">
            <a:avLst/>
          </a:prstGeom>
        </p:spPr>
      </p:pic>
      <p:sp>
        <p:nvSpPr>
          <p:cNvPr id="17" name="TextBox 6">
            <a:extLst>
              <a:ext uri="{FF2B5EF4-FFF2-40B4-BE49-F238E27FC236}">
                <a16:creationId xmlns:a16="http://schemas.microsoft.com/office/drawing/2014/main" id="{8DD05894-BAF9-1745-B067-391DFF403CC8}"/>
              </a:ext>
            </a:extLst>
          </p:cNvPr>
          <p:cNvSpPr txBox="1"/>
          <p:nvPr/>
        </p:nvSpPr>
        <p:spPr>
          <a:xfrm>
            <a:off x="-28481451" y="6082367"/>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18" name="TextBox 8">
            <a:extLst>
              <a:ext uri="{FF2B5EF4-FFF2-40B4-BE49-F238E27FC236}">
                <a16:creationId xmlns:a16="http://schemas.microsoft.com/office/drawing/2014/main" id="{4611B955-BA13-6742-BE40-E44382797A05}"/>
              </a:ext>
            </a:extLst>
          </p:cNvPr>
          <p:cNvSpPr txBox="1"/>
          <p:nvPr/>
        </p:nvSpPr>
        <p:spPr>
          <a:xfrm>
            <a:off x="-28481451" y="7207478"/>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sp>
        <p:nvSpPr>
          <p:cNvPr id="19" name="TextBox 3">
            <a:extLst>
              <a:ext uri="{FF2B5EF4-FFF2-40B4-BE49-F238E27FC236}">
                <a16:creationId xmlns:a16="http://schemas.microsoft.com/office/drawing/2014/main" id="{1C055FFF-B0E0-B04E-9B2B-6247B89701B0}"/>
              </a:ext>
            </a:extLst>
          </p:cNvPr>
          <p:cNvSpPr txBox="1"/>
          <p:nvPr/>
        </p:nvSpPr>
        <p:spPr>
          <a:xfrm>
            <a:off x="37465408" y="6121867"/>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20" name="TextBox 4">
            <a:extLst>
              <a:ext uri="{FF2B5EF4-FFF2-40B4-BE49-F238E27FC236}">
                <a16:creationId xmlns:a16="http://schemas.microsoft.com/office/drawing/2014/main" id="{3584C39B-7661-284F-A47A-023CBBEC5B02}"/>
              </a:ext>
            </a:extLst>
          </p:cNvPr>
          <p:cNvSpPr txBox="1"/>
          <p:nvPr/>
        </p:nvSpPr>
        <p:spPr>
          <a:xfrm>
            <a:off x="37490400" y="7008854"/>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23" name="TextBox 2">
            <a:extLst>
              <a:ext uri="{FF2B5EF4-FFF2-40B4-BE49-F238E27FC236}">
                <a16:creationId xmlns:a16="http://schemas.microsoft.com/office/drawing/2014/main" id="{8648AC68-2F1C-DA45-8917-09A1577D4EDB}"/>
              </a:ext>
            </a:extLst>
          </p:cNvPr>
          <p:cNvSpPr txBox="1"/>
          <p:nvPr/>
        </p:nvSpPr>
        <p:spPr>
          <a:xfrm>
            <a:off x="6522855" y="11625312"/>
            <a:ext cx="5267282" cy="2128788"/>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Why Food Deserts?</a:t>
            </a:r>
          </a:p>
        </p:txBody>
      </p:sp>
    </p:spTree>
    <p:extLst>
      <p:ext uri="{BB962C8B-B14F-4D97-AF65-F5344CB8AC3E}">
        <p14:creationId xmlns:p14="http://schemas.microsoft.com/office/powerpoint/2010/main" val="300965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 descr="A table full of food&#10;&#10;Description automatically generated with low confidence">
            <a:extLst>
              <a:ext uri="{FF2B5EF4-FFF2-40B4-BE49-F238E27FC236}">
                <a16:creationId xmlns:a16="http://schemas.microsoft.com/office/drawing/2014/main" id="{403C13A9-1834-8A42-845C-D4C1B672118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73"/>
          <a:stretch/>
        </p:blipFill>
        <p:spPr>
          <a:xfrm>
            <a:off x="-529421" y="502934"/>
            <a:ext cx="8215158" cy="5519114"/>
          </a:xfrm>
          <a:prstGeom prst="rect">
            <a:avLst/>
          </a:prstGeom>
        </p:spPr>
      </p:pic>
      <p:sp>
        <p:nvSpPr>
          <p:cNvPr id="56" name="!!f">
            <a:extLst>
              <a:ext uri="{FF2B5EF4-FFF2-40B4-BE49-F238E27FC236}">
                <a16:creationId xmlns:a16="http://schemas.microsoft.com/office/drawing/2014/main" id="{9DDE6DDD-F474-0E41-A7FE-666050F4D350}"/>
              </a:ext>
            </a:extLst>
          </p:cNvPr>
          <p:cNvSpPr/>
          <p:nvPr/>
        </p:nvSpPr>
        <p:spPr>
          <a:xfrm>
            <a:off x="-1524000" y="0"/>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1" descr="A crowd of people in a busy city&#10;&#10;Description automatically generated with low confidence">
            <a:extLst>
              <a:ext uri="{FF2B5EF4-FFF2-40B4-BE49-F238E27FC236}">
                <a16:creationId xmlns:a16="http://schemas.microsoft.com/office/drawing/2014/main" id="{7E58428F-4BD8-A84D-B163-2FF1629E70B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58601" y="-564038"/>
            <a:ext cx="11391900" cy="6629400"/>
          </a:xfrm>
          <a:prstGeom prst="rect">
            <a:avLst/>
          </a:prstGeom>
        </p:spPr>
      </p:pic>
      <p:sp>
        <p:nvSpPr>
          <p:cNvPr id="57" name="!!f1">
            <a:extLst>
              <a:ext uri="{FF2B5EF4-FFF2-40B4-BE49-F238E27FC236}">
                <a16:creationId xmlns:a16="http://schemas.microsoft.com/office/drawing/2014/main" id="{11805348-3808-AE44-A44C-CE1B85E77CD0}"/>
              </a:ext>
            </a:extLst>
          </p:cNvPr>
          <p:cNvSpPr/>
          <p:nvPr/>
        </p:nvSpPr>
        <p:spPr>
          <a:xfrm>
            <a:off x="9766868" y="-2171700"/>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2"/>
          <p:cNvSpPr txBox="1"/>
          <p:nvPr/>
        </p:nvSpPr>
        <p:spPr>
          <a:xfrm>
            <a:off x="6522855" y="6486478"/>
            <a:ext cx="5267282" cy="2128788"/>
          </a:xfrm>
          <a:prstGeom prst="rect">
            <a:avLst/>
          </a:prstGeom>
        </p:spPr>
        <p:txBody>
          <a:bodyPr lIns="0" tIns="0" rIns="0" bIns="0" rtlCol="0" anchor="t">
            <a:spAutoFit/>
          </a:bodyPr>
          <a:lstStyle/>
          <a:p>
            <a:pPr marL="0" lvl="0" indent="0" algn="ctr">
              <a:lnSpc>
                <a:spcPts val="8250"/>
              </a:lnSpc>
            </a:pPr>
            <a:r>
              <a:rPr lang="en-US" sz="7500" b="1">
                <a:solidFill>
                  <a:srgbClr val="000000"/>
                </a:solidFill>
                <a:latin typeface="Public Sans Bold"/>
              </a:rPr>
              <a:t>Why Food Deserts?</a:t>
            </a:r>
          </a:p>
        </p:txBody>
      </p:sp>
      <p:sp>
        <p:nvSpPr>
          <p:cNvPr id="3" name="TextBox 3"/>
          <p:cNvSpPr txBox="1"/>
          <p:nvPr/>
        </p:nvSpPr>
        <p:spPr>
          <a:xfrm>
            <a:off x="12801600" y="6444214"/>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4" name="TextBox 4"/>
          <p:cNvSpPr txBox="1"/>
          <p:nvPr/>
        </p:nvSpPr>
        <p:spPr>
          <a:xfrm>
            <a:off x="12826592" y="7331201"/>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6" name="TextBox 6"/>
          <p:cNvSpPr txBox="1"/>
          <p:nvPr/>
        </p:nvSpPr>
        <p:spPr>
          <a:xfrm>
            <a:off x="1558698" y="6206089"/>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8" name="TextBox 8"/>
          <p:cNvSpPr txBox="1"/>
          <p:nvPr/>
        </p:nvSpPr>
        <p:spPr>
          <a:xfrm>
            <a:off x="1558698" y="7331200"/>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pic>
        <p:nvPicPr>
          <p:cNvPr id="44" name="Picture 43">
            <a:extLst>
              <a:ext uri="{FF2B5EF4-FFF2-40B4-BE49-F238E27FC236}">
                <a16:creationId xmlns:a16="http://schemas.microsoft.com/office/drawing/2014/main" id="{872DF08D-2B8B-D944-B9D8-F4EAAE8E0B40}"/>
              </a:ext>
            </a:extLst>
          </p:cNvPr>
          <p:cNvPicPr>
            <a:picLocks noChangeAspect="1"/>
          </p:cNvPicPr>
          <p:nvPr/>
        </p:nvPicPr>
        <p:blipFill rotWithShape="1">
          <a:blip r:embed="rId7"/>
          <a:srcRect l="63" t="-229" r="37" b="933"/>
          <a:stretch/>
        </p:blipFill>
        <p:spPr>
          <a:xfrm>
            <a:off x="5380100" y="-22314692"/>
            <a:ext cx="17670401" cy="11679972"/>
          </a:xfrm>
          <a:prstGeom prst="rect">
            <a:avLst/>
          </a:prstGeom>
        </p:spPr>
      </p:pic>
      <p:pic>
        <p:nvPicPr>
          <p:cNvPr id="45" name="Picture 44" descr="Logo&#10;&#10;Description automatically generated">
            <a:extLst>
              <a:ext uri="{FF2B5EF4-FFF2-40B4-BE49-F238E27FC236}">
                <a16:creationId xmlns:a16="http://schemas.microsoft.com/office/drawing/2014/main" id="{6DE5F035-05B6-0643-9E1F-85A9652BC65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1000" y="-20230510"/>
            <a:ext cx="914400" cy="914400"/>
          </a:xfrm>
          <a:prstGeom prst="rect">
            <a:avLst/>
          </a:prstGeom>
        </p:spPr>
      </p:pic>
      <p:sp>
        <p:nvSpPr>
          <p:cNvPr id="46" name="!!porcethis">
            <a:extLst>
              <a:ext uri="{FF2B5EF4-FFF2-40B4-BE49-F238E27FC236}">
                <a16:creationId xmlns:a16="http://schemas.microsoft.com/office/drawing/2014/main" id="{AAD828D6-50F4-534E-8E99-F35697CF7E86}"/>
              </a:ext>
            </a:extLst>
          </p:cNvPr>
          <p:cNvSpPr txBox="1"/>
          <p:nvPr/>
        </p:nvSpPr>
        <p:spPr>
          <a:xfrm>
            <a:off x="-13792200" y="4967573"/>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pic>
        <p:nvPicPr>
          <p:cNvPr id="47" name="Picture 46" descr="Logo&#10;&#10;Description automatically generated">
            <a:extLst>
              <a:ext uri="{FF2B5EF4-FFF2-40B4-BE49-F238E27FC236}">
                <a16:creationId xmlns:a16="http://schemas.microsoft.com/office/drawing/2014/main" id="{18D7057F-8AC1-3440-B06A-C30B3FAA991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800000">
            <a:off x="7086600" y="12096231"/>
            <a:ext cx="914400" cy="914400"/>
          </a:xfrm>
          <a:prstGeom prst="rect">
            <a:avLst/>
          </a:prstGeom>
        </p:spPr>
      </p:pic>
      <p:sp>
        <p:nvSpPr>
          <p:cNvPr id="48" name="TextBox 47">
            <a:extLst>
              <a:ext uri="{FF2B5EF4-FFF2-40B4-BE49-F238E27FC236}">
                <a16:creationId xmlns:a16="http://schemas.microsoft.com/office/drawing/2014/main" id="{6582ED7C-A651-CF4A-9670-DA342D0673C8}"/>
              </a:ext>
            </a:extLst>
          </p:cNvPr>
          <p:cNvSpPr txBox="1"/>
          <p:nvPr/>
        </p:nvSpPr>
        <p:spPr>
          <a:xfrm>
            <a:off x="-11973065" y="194137"/>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49" name="!!thistoo">
            <a:extLst>
              <a:ext uri="{FF2B5EF4-FFF2-40B4-BE49-F238E27FC236}">
                <a16:creationId xmlns:a16="http://schemas.microsoft.com/office/drawing/2014/main" id="{45A59930-E1B0-434F-97F8-57F5AB523B4E}"/>
              </a:ext>
            </a:extLst>
          </p:cNvPr>
          <p:cNvSpPr txBox="1"/>
          <p:nvPr/>
        </p:nvSpPr>
        <p:spPr>
          <a:xfrm>
            <a:off x="-11973065" y="83557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sp>
        <p:nvSpPr>
          <p:cNvPr id="58" name="TextBox 2">
            <a:extLst>
              <a:ext uri="{FF2B5EF4-FFF2-40B4-BE49-F238E27FC236}">
                <a16:creationId xmlns:a16="http://schemas.microsoft.com/office/drawing/2014/main" id="{949B43CD-09C3-634D-8DFA-FF857BB4E721}"/>
              </a:ext>
            </a:extLst>
          </p:cNvPr>
          <p:cNvSpPr txBox="1"/>
          <p:nvPr/>
        </p:nvSpPr>
        <p:spPr>
          <a:xfrm>
            <a:off x="533400"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Process</a:t>
            </a:r>
          </a:p>
        </p:txBody>
      </p:sp>
      <p:sp>
        <p:nvSpPr>
          <p:cNvPr id="65" name="TextBox 3">
            <a:extLst>
              <a:ext uri="{FF2B5EF4-FFF2-40B4-BE49-F238E27FC236}">
                <a16:creationId xmlns:a16="http://schemas.microsoft.com/office/drawing/2014/main" id="{786B08D0-46F9-E344-B76A-235B692695EB}"/>
              </a:ext>
            </a:extLst>
          </p:cNvPr>
          <p:cNvSpPr txBox="1"/>
          <p:nvPr/>
        </p:nvSpPr>
        <p:spPr>
          <a:xfrm>
            <a:off x="-13504863"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66" name="TextBox 4">
            <a:extLst>
              <a:ext uri="{FF2B5EF4-FFF2-40B4-BE49-F238E27FC236}">
                <a16:creationId xmlns:a16="http://schemas.microsoft.com/office/drawing/2014/main" id="{9CFE8C24-93ED-C14B-A836-4CA1A1BAC868}"/>
              </a:ext>
            </a:extLst>
          </p:cNvPr>
          <p:cNvSpPr txBox="1"/>
          <p:nvPr/>
        </p:nvSpPr>
        <p:spPr>
          <a:xfrm>
            <a:off x="-10529888" y="548954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67" name="TextBox 6">
            <a:extLst>
              <a:ext uri="{FF2B5EF4-FFF2-40B4-BE49-F238E27FC236}">
                <a16:creationId xmlns:a16="http://schemas.microsoft.com/office/drawing/2014/main" id="{DBD077EE-F4C3-7049-BEF3-81728449FEBA}"/>
              </a:ext>
            </a:extLst>
          </p:cNvPr>
          <p:cNvSpPr txBox="1"/>
          <p:nvPr/>
        </p:nvSpPr>
        <p:spPr>
          <a:xfrm>
            <a:off x="-16857663" y="76434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68" name="TextBox 7">
            <a:extLst>
              <a:ext uri="{FF2B5EF4-FFF2-40B4-BE49-F238E27FC236}">
                <a16:creationId xmlns:a16="http://schemas.microsoft.com/office/drawing/2014/main" id="{659151BD-DE4F-C441-BA13-9676C5FF5EDD}"/>
              </a:ext>
            </a:extLst>
          </p:cNvPr>
          <p:cNvSpPr txBox="1"/>
          <p:nvPr/>
        </p:nvSpPr>
        <p:spPr>
          <a:xfrm>
            <a:off x="-13703414" y="814797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69" name="TextBox 15">
            <a:extLst>
              <a:ext uri="{FF2B5EF4-FFF2-40B4-BE49-F238E27FC236}">
                <a16:creationId xmlns:a16="http://schemas.microsoft.com/office/drawing/2014/main" id="{EE6D1243-A823-9F4F-BBDA-D36A0C5FC54E}"/>
              </a:ext>
            </a:extLst>
          </p:cNvPr>
          <p:cNvSpPr txBox="1"/>
          <p:nvPr/>
        </p:nvSpPr>
        <p:spPr>
          <a:xfrm>
            <a:off x="-10304463" y="213447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71" name="TextBox 17">
            <a:extLst>
              <a:ext uri="{FF2B5EF4-FFF2-40B4-BE49-F238E27FC236}">
                <a16:creationId xmlns:a16="http://schemas.microsoft.com/office/drawing/2014/main" id="{0DBC35FC-0D1C-EE49-B94C-3BE81D50CB88}"/>
              </a:ext>
            </a:extLst>
          </p:cNvPr>
          <p:cNvSpPr txBox="1"/>
          <p:nvPr/>
        </p:nvSpPr>
        <p:spPr>
          <a:xfrm>
            <a:off x="-11734800"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72" name="TextBox 17">
            <a:extLst>
              <a:ext uri="{FF2B5EF4-FFF2-40B4-BE49-F238E27FC236}">
                <a16:creationId xmlns:a16="http://schemas.microsoft.com/office/drawing/2014/main" id="{D95E816E-99C8-724A-B362-C078DCBF2D4F}"/>
              </a:ext>
            </a:extLst>
          </p:cNvPr>
          <p:cNvSpPr txBox="1"/>
          <p:nvPr/>
        </p:nvSpPr>
        <p:spPr>
          <a:xfrm>
            <a:off x="-14935200"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73" name="TextBox 17">
            <a:extLst>
              <a:ext uri="{FF2B5EF4-FFF2-40B4-BE49-F238E27FC236}">
                <a16:creationId xmlns:a16="http://schemas.microsoft.com/office/drawing/2014/main" id="{67F010B7-C770-4E4A-969A-F423C0640D50}"/>
              </a:ext>
            </a:extLst>
          </p:cNvPr>
          <p:cNvSpPr txBox="1"/>
          <p:nvPr/>
        </p:nvSpPr>
        <p:spPr>
          <a:xfrm>
            <a:off x="-18288000" y="764155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83" name="TextBox 9">
            <a:extLst>
              <a:ext uri="{FF2B5EF4-FFF2-40B4-BE49-F238E27FC236}">
                <a16:creationId xmlns:a16="http://schemas.microsoft.com/office/drawing/2014/main" id="{D0CC64A7-5954-2E47-92B2-A46BC63CB9FB}"/>
              </a:ext>
            </a:extLst>
          </p:cNvPr>
          <p:cNvSpPr txBox="1"/>
          <p:nvPr/>
        </p:nvSpPr>
        <p:spPr>
          <a:xfrm>
            <a:off x="35966400"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84" name="TextBox 10">
            <a:extLst>
              <a:ext uri="{FF2B5EF4-FFF2-40B4-BE49-F238E27FC236}">
                <a16:creationId xmlns:a16="http://schemas.microsoft.com/office/drawing/2014/main" id="{64581079-D70A-B044-AF4D-4BAA901B51AC}"/>
              </a:ext>
            </a:extLst>
          </p:cNvPr>
          <p:cNvSpPr txBox="1"/>
          <p:nvPr/>
        </p:nvSpPr>
        <p:spPr>
          <a:xfrm>
            <a:off x="31591250" y="5489543"/>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85" name="TextBox 12">
            <a:extLst>
              <a:ext uri="{FF2B5EF4-FFF2-40B4-BE49-F238E27FC236}">
                <a16:creationId xmlns:a16="http://schemas.microsoft.com/office/drawing/2014/main" id="{26A77A33-0766-5840-A850-08F678FE434F}"/>
              </a:ext>
            </a:extLst>
          </p:cNvPr>
          <p:cNvSpPr txBox="1"/>
          <p:nvPr/>
        </p:nvSpPr>
        <p:spPr>
          <a:xfrm>
            <a:off x="41452800"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87" name="TextBox 18">
            <a:extLst>
              <a:ext uri="{FF2B5EF4-FFF2-40B4-BE49-F238E27FC236}">
                <a16:creationId xmlns:a16="http://schemas.microsoft.com/office/drawing/2014/main" id="{E140C9EA-5B97-E34F-9DC7-45A1D7C86DEF}"/>
              </a:ext>
            </a:extLst>
          </p:cNvPr>
          <p:cNvSpPr txBox="1"/>
          <p:nvPr/>
        </p:nvSpPr>
        <p:spPr>
          <a:xfrm>
            <a:off x="30480000" y="213090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88" name="TextBox 19">
            <a:extLst>
              <a:ext uri="{FF2B5EF4-FFF2-40B4-BE49-F238E27FC236}">
                <a16:creationId xmlns:a16="http://schemas.microsoft.com/office/drawing/2014/main" id="{5575A0C3-0D2C-7748-B2BF-2B15CFDD8CC0}"/>
              </a:ext>
            </a:extLst>
          </p:cNvPr>
          <p:cNvSpPr txBox="1"/>
          <p:nvPr/>
        </p:nvSpPr>
        <p:spPr>
          <a:xfrm>
            <a:off x="26323812" y="2664308"/>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89" name="TextBox 17">
            <a:extLst>
              <a:ext uri="{FF2B5EF4-FFF2-40B4-BE49-F238E27FC236}">
                <a16:creationId xmlns:a16="http://schemas.microsoft.com/office/drawing/2014/main" id="{DF9B5965-78CB-1C43-A003-22C85DE7BD5B}"/>
              </a:ext>
            </a:extLst>
          </p:cNvPr>
          <p:cNvSpPr txBox="1"/>
          <p:nvPr/>
        </p:nvSpPr>
        <p:spPr>
          <a:xfrm>
            <a:off x="29056126"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90" name="TextBox 17">
            <a:extLst>
              <a:ext uri="{FF2B5EF4-FFF2-40B4-BE49-F238E27FC236}">
                <a16:creationId xmlns:a16="http://schemas.microsoft.com/office/drawing/2014/main" id="{68961F5A-AD70-924F-9FEF-83FC5E283420}"/>
              </a:ext>
            </a:extLst>
          </p:cNvPr>
          <p:cNvSpPr txBox="1"/>
          <p:nvPr/>
        </p:nvSpPr>
        <p:spPr>
          <a:xfrm>
            <a:off x="34542526"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91" name="TextBox 17">
            <a:extLst>
              <a:ext uri="{FF2B5EF4-FFF2-40B4-BE49-F238E27FC236}">
                <a16:creationId xmlns:a16="http://schemas.microsoft.com/office/drawing/2014/main" id="{A1A65A92-141F-A14F-97FB-5C0B8A303C5B}"/>
              </a:ext>
            </a:extLst>
          </p:cNvPr>
          <p:cNvSpPr txBox="1"/>
          <p:nvPr/>
        </p:nvSpPr>
        <p:spPr>
          <a:xfrm>
            <a:off x="40028926" y="7649679"/>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sp>
        <p:nvSpPr>
          <p:cNvPr id="92" name="TextBox 91">
            <a:extLst>
              <a:ext uri="{FF2B5EF4-FFF2-40B4-BE49-F238E27FC236}">
                <a16:creationId xmlns:a16="http://schemas.microsoft.com/office/drawing/2014/main" id="{31214854-0462-C740-81D4-9DAE14B7EDAF}"/>
              </a:ext>
            </a:extLst>
          </p:cNvPr>
          <p:cNvSpPr txBox="1"/>
          <p:nvPr/>
        </p:nvSpPr>
        <p:spPr>
          <a:xfrm>
            <a:off x="27533600" y="17678400"/>
            <a:ext cx="184731" cy="369332"/>
          </a:xfrm>
          <a:prstGeom prst="rect">
            <a:avLst/>
          </a:prstGeom>
          <a:noFill/>
        </p:spPr>
        <p:txBody>
          <a:bodyPr wrap="none" rtlCol="0">
            <a:spAutoFit/>
          </a:bodyPr>
          <a:lstStyle/>
          <a:p>
            <a:endParaRPr lang="en-US" dirty="0"/>
          </a:p>
        </p:txBody>
      </p:sp>
      <p:sp>
        <p:nvSpPr>
          <p:cNvPr id="93" name="TextBox 16">
            <a:extLst>
              <a:ext uri="{FF2B5EF4-FFF2-40B4-BE49-F238E27FC236}">
                <a16:creationId xmlns:a16="http://schemas.microsoft.com/office/drawing/2014/main" id="{EC7F2123-5169-4141-8C58-66A623AE35BF}"/>
              </a:ext>
            </a:extLst>
          </p:cNvPr>
          <p:cNvSpPr txBox="1"/>
          <p:nvPr/>
        </p:nvSpPr>
        <p:spPr>
          <a:xfrm>
            <a:off x="-7299552" y="266430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10"/>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11"/>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12"/>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13"/>
              </a:rPr>
              <a:t>Google Maps API</a:t>
            </a:r>
            <a:endParaRPr lang="en-US" sz="2400" dirty="0">
              <a:solidFill>
                <a:srgbClr val="9B9B9B"/>
              </a:solidFill>
              <a:latin typeface="Arimo"/>
            </a:endParaRPr>
          </a:p>
        </p:txBody>
      </p:sp>
      <p:sp>
        <p:nvSpPr>
          <p:cNvPr id="5" name="TextBox 13">
            <a:extLst>
              <a:ext uri="{FF2B5EF4-FFF2-40B4-BE49-F238E27FC236}">
                <a16:creationId xmlns:a16="http://schemas.microsoft.com/office/drawing/2014/main" id="{BC0C1589-645A-4D8E-AB96-EB93E6570A0B}"/>
              </a:ext>
            </a:extLst>
          </p:cNvPr>
          <p:cNvSpPr txBox="1"/>
          <p:nvPr/>
        </p:nvSpPr>
        <p:spPr>
          <a:xfrm>
            <a:off x="36843524" y="8755613"/>
            <a:ext cx="5566116" cy="1269771"/>
          </a:xfrm>
          <a:prstGeom prst="rect">
            <a:avLst/>
          </a:prstGeom>
        </p:spPr>
        <p:txBody>
          <a:bodyPr wrap="square" lIns="0" tIns="0" rIns="0" bIns="0" rtlCol="0" anchor="t">
            <a:spAutoFit/>
          </a:bodyPr>
          <a:lstStyle/>
          <a:p>
            <a:pPr marL="518160" lvl="1" indent="-259080">
              <a:lnSpc>
                <a:spcPts val="3359"/>
              </a:lnSpc>
              <a:buFont typeface="Arial"/>
              <a:buChar char="•"/>
            </a:pPr>
            <a:r>
              <a:rPr lang="en-US" sz="2400">
                <a:solidFill>
                  <a:srgbClr val="9B9B9B"/>
                </a:solidFill>
                <a:latin typeface="Public Sans"/>
              </a:rPr>
              <a:t>Launch a web page using Flask</a:t>
            </a:r>
          </a:p>
          <a:p>
            <a:pPr marL="518160" lvl="1" indent="-259080">
              <a:lnSpc>
                <a:spcPts val="3359"/>
              </a:lnSpc>
              <a:buFont typeface="Arial"/>
              <a:buChar char="•"/>
            </a:pPr>
            <a:r>
              <a:rPr lang="en-US" sz="2400">
                <a:solidFill>
                  <a:srgbClr val="9B9B9B"/>
                </a:solidFill>
                <a:latin typeface="Public Sans"/>
              </a:rPr>
              <a:t>Plot locations on a map using Leaflet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1" descr="A crowd of people in a busy city&#10;&#10;Description automatically generated with low confidence">
            <a:extLst>
              <a:ext uri="{FF2B5EF4-FFF2-40B4-BE49-F238E27FC236}">
                <a16:creationId xmlns:a16="http://schemas.microsoft.com/office/drawing/2014/main" id="{C22CAA66-F5F2-8444-9BAC-0F49D6106EF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670001" y="-640234"/>
            <a:ext cx="11391900" cy="6629400"/>
          </a:xfrm>
          <a:prstGeom prst="rect">
            <a:avLst/>
          </a:prstGeom>
        </p:spPr>
      </p:pic>
      <p:sp>
        <p:nvSpPr>
          <p:cNvPr id="31" name="!!f1">
            <a:extLst>
              <a:ext uri="{FF2B5EF4-FFF2-40B4-BE49-F238E27FC236}">
                <a16:creationId xmlns:a16="http://schemas.microsoft.com/office/drawing/2014/main" id="{620591AE-38D7-7E44-A8D4-0449DEC1593F}"/>
              </a:ext>
            </a:extLst>
          </p:cNvPr>
          <p:cNvSpPr/>
          <p:nvPr/>
        </p:nvSpPr>
        <p:spPr>
          <a:xfrm>
            <a:off x="24778268" y="-2247896"/>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 descr="A table full of food&#10;&#10;Description automatically generated with low confidence">
            <a:extLst>
              <a:ext uri="{FF2B5EF4-FFF2-40B4-BE49-F238E27FC236}">
                <a16:creationId xmlns:a16="http://schemas.microsoft.com/office/drawing/2014/main" id="{600DC234-895E-6147-87A0-284F009B56E5}"/>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773"/>
          <a:stretch/>
        </p:blipFill>
        <p:spPr>
          <a:xfrm>
            <a:off x="-15007421" y="502934"/>
            <a:ext cx="8215158" cy="5519114"/>
          </a:xfrm>
          <a:prstGeom prst="rect">
            <a:avLst/>
          </a:prstGeom>
        </p:spPr>
      </p:pic>
      <p:sp>
        <p:nvSpPr>
          <p:cNvPr id="27" name="!!f">
            <a:extLst>
              <a:ext uri="{FF2B5EF4-FFF2-40B4-BE49-F238E27FC236}">
                <a16:creationId xmlns:a16="http://schemas.microsoft.com/office/drawing/2014/main" id="{4F8BBC12-0900-914A-B363-34E462BF6EE6}"/>
              </a:ext>
            </a:extLst>
          </p:cNvPr>
          <p:cNvSpPr/>
          <p:nvPr/>
        </p:nvSpPr>
        <p:spPr>
          <a:xfrm>
            <a:off x="-16002000" y="0"/>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TextBox 3">
            <a:extLst>
              <a:ext uri="{FF2B5EF4-FFF2-40B4-BE49-F238E27FC236}">
                <a16:creationId xmlns:a16="http://schemas.microsoft.com/office/drawing/2014/main" id="{43762DA0-813F-AD43-B113-59C4F126B923}"/>
              </a:ext>
            </a:extLst>
          </p:cNvPr>
          <p:cNvSpPr txBox="1"/>
          <p:nvPr/>
        </p:nvSpPr>
        <p:spPr>
          <a:xfrm>
            <a:off x="27813000" y="6368018"/>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33" name="TextBox 4">
            <a:extLst>
              <a:ext uri="{FF2B5EF4-FFF2-40B4-BE49-F238E27FC236}">
                <a16:creationId xmlns:a16="http://schemas.microsoft.com/office/drawing/2014/main" id="{30ED5265-4A19-E249-8D6A-B958D7C7B808}"/>
              </a:ext>
            </a:extLst>
          </p:cNvPr>
          <p:cNvSpPr txBox="1"/>
          <p:nvPr/>
        </p:nvSpPr>
        <p:spPr>
          <a:xfrm>
            <a:off x="27837992" y="7255005"/>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28" name="TextBox 6">
            <a:extLst>
              <a:ext uri="{FF2B5EF4-FFF2-40B4-BE49-F238E27FC236}">
                <a16:creationId xmlns:a16="http://schemas.microsoft.com/office/drawing/2014/main" id="{086817F4-10DE-F540-B7A6-02243F78C12D}"/>
              </a:ext>
            </a:extLst>
          </p:cNvPr>
          <p:cNvSpPr txBox="1"/>
          <p:nvPr/>
        </p:nvSpPr>
        <p:spPr>
          <a:xfrm>
            <a:off x="-12919302" y="6206089"/>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29" name="TextBox 8">
            <a:extLst>
              <a:ext uri="{FF2B5EF4-FFF2-40B4-BE49-F238E27FC236}">
                <a16:creationId xmlns:a16="http://schemas.microsoft.com/office/drawing/2014/main" id="{B1FB79B1-2D91-F047-BB71-12CF5150079B}"/>
              </a:ext>
            </a:extLst>
          </p:cNvPr>
          <p:cNvSpPr txBox="1"/>
          <p:nvPr/>
        </p:nvSpPr>
        <p:spPr>
          <a:xfrm>
            <a:off x="-12919302" y="7331200"/>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sp>
        <p:nvSpPr>
          <p:cNvPr id="3" name="TextBox 3"/>
          <p:cNvSpPr txBox="1"/>
          <p:nvPr/>
        </p:nvSpPr>
        <p:spPr>
          <a:xfrm>
            <a:off x="24540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4" name="TextBox 4"/>
          <p:cNvSpPr txBox="1"/>
          <p:nvPr/>
        </p:nvSpPr>
        <p:spPr>
          <a:xfrm>
            <a:off x="2228623" y="548954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6" name="TextBox 6"/>
          <p:cNvSpPr txBox="1"/>
          <p:nvPr/>
        </p:nvSpPr>
        <p:spPr>
          <a:xfrm>
            <a:off x="2454048" y="76434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7" name="TextBox 7"/>
          <p:cNvSpPr txBox="1"/>
          <p:nvPr/>
        </p:nvSpPr>
        <p:spPr>
          <a:xfrm>
            <a:off x="2255497" y="814797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9" name="TextBox 9"/>
          <p:cNvSpPr txBox="1"/>
          <p:nvPr/>
        </p:nvSpPr>
        <p:spPr>
          <a:xfrm>
            <a:off x="113694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10" name="TextBox 10"/>
          <p:cNvSpPr txBox="1"/>
          <p:nvPr/>
        </p:nvSpPr>
        <p:spPr>
          <a:xfrm>
            <a:off x="11150486" y="5489543"/>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12" name="TextBox 12"/>
          <p:cNvSpPr txBox="1"/>
          <p:nvPr/>
        </p:nvSpPr>
        <p:spPr>
          <a:xfrm>
            <a:off x="11369448"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13" name="TextBox 13"/>
          <p:cNvSpPr txBox="1"/>
          <p:nvPr/>
        </p:nvSpPr>
        <p:spPr>
          <a:xfrm>
            <a:off x="11350284" y="8176879"/>
            <a:ext cx="5566116" cy="1269771"/>
          </a:xfrm>
          <a:prstGeom prst="rect">
            <a:avLst/>
          </a:prstGeom>
        </p:spPr>
        <p:txBody>
          <a:bodyPr wrap="square"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Launch a web page using Flask</a:t>
            </a:r>
          </a:p>
          <a:p>
            <a:pPr marL="518160" lvl="1" indent="-259080">
              <a:lnSpc>
                <a:spcPts val="3359"/>
              </a:lnSpc>
              <a:buFont typeface="Arial"/>
              <a:buChar char="•"/>
            </a:pPr>
            <a:r>
              <a:rPr lang="en-US" sz="2400" dirty="0">
                <a:solidFill>
                  <a:srgbClr val="9B9B9B"/>
                </a:solidFill>
                <a:latin typeface="Public Sans"/>
              </a:rPr>
              <a:t>Plot locations on a map using Leaflet</a:t>
            </a:r>
          </a:p>
        </p:txBody>
      </p:sp>
      <p:sp>
        <p:nvSpPr>
          <p:cNvPr id="15" name="TextBox 15"/>
          <p:cNvSpPr txBox="1"/>
          <p:nvPr/>
        </p:nvSpPr>
        <p:spPr>
          <a:xfrm>
            <a:off x="2454048" y="213447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16" name="TextBox 16"/>
          <p:cNvSpPr txBox="1"/>
          <p:nvPr/>
        </p:nvSpPr>
        <p:spPr>
          <a:xfrm>
            <a:off x="2235086" y="266430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7"/>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8"/>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9"/>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10"/>
              </a:rPr>
              <a:t>Google Maps API</a:t>
            </a:r>
            <a:endParaRPr lang="en-US" sz="2400" dirty="0">
              <a:solidFill>
                <a:srgbClr val="9B9B9B"/>
              </a:solidFill>
              <a:latin typeface="Arimo"/>
            </a:endParaRPr>
          </a:p>
        </p:txBody>
      </p:sp>
      <p:sp>
        <p:nvSpPr>
          <p:cNvPr id="17" name="TextBox 17"/>
          <p:cNvSpPr txBox="1"/>
          <p:nvPr/>
        </p:nvSpPr>
        <p:spPr>
          <a:xfrm>
            <a:off x="1023711"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18" name="TextBox 18"/>
          <p:cNvSpPr txBox="1"/>
          <p:nvPr/>
        </p:nvSpPr>
        <p:spPr>
          <a:xfrm>
            <a:off x="11369448" y="213090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19" name="TextBox 19"/>
          <p:cNvSpPr txBox="1"/>
          <p:nvPr/>
        </p:nvSpPr>
        <p:spPr>
          <a:xfrm>
            <a:off x="11369448" y="2664308"/>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21" name="TextBox 17">
            <a:extLst>
              <a:ext uri="{FF2B5EF4-FFF2-40B4-BE49-F238E27FC236}">
                <a16:creationId xmlns:a16="http://schemas.microsoft.com/office/drawing/2014/main" id="{35FE3860-5DC3-FC4C-9F15-1D8E36C129D4}"/>
              </a:ext>
            </a:extLst>
          </p:cNvPr>
          <p:cNvSpPr txBox="1"/>
          <p:nvPr/>
        </p:nvSpPr>
        <p:spPr>
          <a:xfrm>
            <a:off x="1023711"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22" name="TextBox 17">
            <a:extLst>
              <a:ext uri="{FF2B5EF4-FFF2-40B4-BE49-F238E27FC236}">
                <a16:creationId xmlns:a16="http://schemas.microsoft.com/office/drawing/2014/main" id="{43EB31F5-A64B-7747-BD86-833710085458}"/>
              </a:ext>
            </a:extLst>
          </p:cNvPr>
          <p:cNvSpPr txBox="1"/>
          <p:nvPr/>
        </p:nvSpPr>
        <p:spPr>
          <a:xfrm>
            <a:off x="1023711" y="764155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23" name="TextBox 17">
            <a:extLst>
              <a:ext uri="{FF2B5EF4-FFF2-40B4-BE49-F238E27FC236}">
                <a16:creationId xmlns:a16="http://schemas.microsoft.com/office/drawing/2014/main" id="{D02936E0-5894-E748-A91C-8EACF3C445ED}"/>
              </a:ext>
            </a:extLst>
          </p:cNvPr>
          <p:cNvSpPr txBox="1"/>
          <p:nvPr/>
        </p:nvSpPr>
        <p:spPr>
          <a:xfrm>
            <a:off x="9945574"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24" name="TextBox 17">
            <a:extLst>
              <a:ext uri="{FF2B5EF4-FFF2-40B4-BE49-F238E27FC236}">
                <a16:creationId xmlns:a16="http://schemas.microsoft.com/office/drawing/2014/main" id="{F276AD6C-8957-1A43-8403-05E12F7E8493}"/>
              </a:ext>
            </a:extLst>
          </p:cNvPr>
          <p:cNvSpPr txBox="1"/>
          <p:nvPr/>
        </p:nvSpPr>
        <p:spPr>
          <a:xfrm>
            <a:off x="9945574"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25" name="TextBox 17">
            <a:extLst>
              <a:ext uri="{FF2B5EF4-FFF2-40B4-BE49-F238E27FC236}">
                <a16:creationId xmlns:a16="http://schemas.microsoft.com/office/drawing/2014/main" id="{8BD73873-FFF2-AE4E-BD74-252BED246E35}"/>
              </a:ext>
            </a:extLst>
          </p:cNvPr>
          <p:cNvSpPr txBox="1"/>
          <p:nvPr/>
        </p:nvSpPr>
        <p:spPr>
          <a:xfrm>
            <a:off x="9945574" y="7649679"/>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sp>
        <p:nvSpPr>
          <p:cNvPr id="2" name="TextBox 2"/>
          <p:cNvSpPr txBox="1"/>
          <p:nvPr/>
        </p:nvSpPr>
        <p:spPr>
          <a:xfrm>
            <a:off x="533400" y="398624"/>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Process</a:t>
            </a:r>
          </a:p>
        </p:txBody>
      </p:sp>
      <p:sp>
        <p:nvSpPr>
          <p:cNvPr id="20" name="TextBox 3">
            <a:extLst>
              <a:ext uri="{FF2B5EF4-FFF2-40B4-BE49-F238E27FC236}">
                <a16:creationId xmlns:a16="http://schemas.microsoft.com/office/drawing/2014/main" id="{E65643EB-7D76-4548-B1C6-F0575499D938}"/>
              </a:ext>
            </a:extLst>
          </p:cNvPr>
          <p:cNvSpPr txBox="1"/>
          <p:nvPr/>
        </p:nvSpPr>
        <p:spPr>
          <a:xfrm>
            <a:off x="-8337607" y="4057650"/>
            <a:ext cx="5264263" cy="1846659"/>
          </a:xfrm>
          <a:prstGeom prst="rect">
            <a:avLst/>
          </a:prstGeom>
        </p:spPr>
        <p:txBody>
          <a:bodyPr wrap="square" lIns="0" tIns="0" rIns="0" bIns="0" rtlCol="0" anchor="t">
            <a:spAutoFit/>
          </a:bodyPr>
          <a:lstStyle/>
          <a:p>
            <a:pPr marL="0" lvl="0" indent="0" algn="ctr"/>
            <a:r>
              <a:rPr lang="en-US" sz="6000" b="1">
                <a:solidFill>
                  <a:srgbClr val="000000"/>
                </a:solidFill>
                <a:latin typeface="Public Sans Bold"/>
              </a:rPr>
              <a:t>Data </a:t>
            </a:r>
            <a:r>
              <a:rPr lang="en-US" sz="5400" b="1">
                <a:solidFill>
                  <a:srgbClr val="000000"/>
                </a:solidFill>
                <a:latin typeface="Public Sans Bold"/>
              </a:rPr>
              <a:t>Gathering</a:t>
            </a:r>
            <a:r>
              <a:rPr lang="en-US" sz="6000" b="1">
                <a:solidFill>
                  <a:srgbClr val="000000"/>
                </a:solidFill>
                <a:latin typeface="Public Sans Bold"/>
              </a:rPr>
              <a:t> and Analysis</a:t>
            </a:r>
            <a:endParaRPr lang="en-US"/>
          </a:p>
        </p:txBody>
      </p:sp>
      <p:pic>
        <p:nvPicPr>
          <p:cNvPr id="34" name="Picture 33">
            <a:extLst>
              <a:ext uri="{FF2B5EF4-FFF2-40B4-BE49-F238E27FC236}">
                <a16:creationId xmlns:a16="http://schemas.microsoft.com/office/drawing/2014/main" id="{15EF2875-A3A3-4E67-9A84-155B38E1A088}"/>
              </a:ext>
            </a:extLst>
          </p:cNvPr>
          <p:cNvPicPr>
            <a:picLocks noChangeAspect="1"/>
          </p:cNvPicPr>
          <p:nvPr/>
        </p:nvPicPr>
        <p:blipFill rotWithShape="1">
          <a:blip r:embed="rId11">
            <a:extLst>
              <a:ext uri="{28A0092B-C50C-407E-A947-70E740481C1C}">
                <a14:useLocalDpi xmlns:a14="http://schemas.microsoft.com/office/drawing/2010/main" val="0"/>
              </a:ext>
            </a:extLst>
          </a:blip>
          <a:srcRect l="30624" t="-115" r="-56" b="-24"/>
          <a:stretch/>
        </p:blipFill>
        <p:spPr>
          <a:xfrm>
            <a:off x="21360412" y="-831088"/>
            <a:ext cx="11879644" cy="10287746"/>
          </a:xfrm>
          <a:prstGeom prst="rect">
            <a:avLst/>
          </a:prstGeom>
        </p:spPr>
      </p:pic>
      <p:sp>
        <p:nvSpPr>
          <p:cNvPr id="48" name="TextBox 2">
            <a:extLst>
              <a:ext uri="{FF2B5EF4-FFF2-40B4-BE49-F238E27FC236}">
                <a16:creationId xmlns:a16="http://schemas.microsoft.com/office/drawing/2014/main" id="{7FF053E2-E309-40B8-B1FF-83159876E044}"/>
              </a:ext>
            </a:extLst>
          </p:cNvPr>
          <p:cNvSpPr txBox="1"/>
          <p:nvPr/>
        </p:nvSpPr>
        <p:spPr>
          <a:xfrm>
            <a:off x="6522855" y="12615912"/>
            <a:ext cx="5267282" cy="212878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8250"/>
              </a:lnSpc>
            </a:pPr>
            <a:r>
              <a:rPr lang="en-US" sz="7500">
                <a:solidFill>
                  <a:srgbClr val="000000"/>
                </a:solidFill>
                <a:latin typeface="Public Sans Bold"/>
              </a:rPr>
              <a:t>Why Food Deserts?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8268" y="4210050"/>
            <a:ext cx="5264263" cy="1846659"/>
          </a:xfrm>
          <a:prstGeom prst="rect">
            <a:avLst/>
          </a:prstGeom>
        </p:spPr>
        <p:txBody>
          <a:bodyPr wrap="square" lIns="0" tIns="0" rIns="0" bIns="0" rtlCol="0" anchor="t">
            <a:spAutoFit/>
          </a:bodyPr>
          <a:lstStyle/>
          <a:p>
            <a:pPr marL="0" lvl="0" indent="0" algn="ctr"/>
            <a:r>
              <a:rPr lang="en-US" sz="6000" b="1">
                <a:solidFill>
                  <a:srgbClr val="000000"/>
                </a:solidFill>
                <a:latin typeface="Public Sans Bold"/>
              </a:rPr>
              <a:t>Data </a:t>
            </a:r>
            <a:r>
              <a:rPr lang="en-US" sz="5400" b="1">
                <a:solidFill>
                  <a:srgbClr val="000000"/>
                </a:solidFill>
                <a:latin typeface="Public Sans Bold"/>
              </a:rPr>
              <a:t>Gathering</a:t>
            </a:r>
            <a:r>
              <a:rPr lang="en-US" sz="6000" b="1">
                <a:solidFill>
                  <a:srgbClr val="000000"/>
                </a:solidFill>
                <a:latin typeface="Public Sans Bold"/>
              </a:rPr>
              <a:t> and Analysis</a:t>
            </a:r>
            <a:endParaRPr lang="en-US"/>
          </a:p>
        </p:txBody>
      </p:sp>
      <p:pic>
        <p:nvPicPr>
          <p:cNvPr id="7" name="Picture 6">
            <a:extLst>
              <a:ext uri="{FF2B5EF4-FFF2-40B4-BE49-F238E27FC236}">
                <a16:creationId xmlns:a16="http://schemas.microsoft.com/office/drawing/2014/main" id="{5F31E5D4-00A6-44D5-BBAC-8FC5D945F612}"/>
              </a:ext>
            </a:extLst>
          </p:cNvPr>
          <p:cNvPicPr>
            <a:picLocks noChangeAspect="1"/>
          </p:cNvPicPr>
          <p:nvPr/>
        </p:nvPicPr>
        <p:blipFill rotWithShape="1">
          <a:blip r:embed="rId2">
            <a:extLst>
              <a:ext uri="{28A0092B-C50C-407E-A947-70E740481C1C}">
                <a14:useLocalDpi xmlns:a14="http://schemas.microsoft.com/office/drawing/2010/main" val="0"/>
              </a:ext>
            </a:extLst>
          </a:blip>
          <a:srcRect l="30624" t="-115" r="-56" b="-24"/>
          <a:stretch/>
        </p:blipFill>
        <p:spPr>
          <a:xfrm>
            <a:off x="6413673" y="-7276"/>
            <a:ext cx="11879644" cy="10287746"/>
          </a:xfrm>
          <a:prstGeom prst="rect">
            <a:avLst/>
          </a:prstGeom>
        </p:spPr>
      </p:pic>
      <p:sp>
        <p:nvSpPr>
          <p:cNvPr id="112" name="TextBox 2">
            <a:extLst>
              <a:ext uri="{FF2B5EF4-FFF2-40B4-BE49-F238E27FC236}">
                <a16:creationId xmlns:a16="http://schemas.microsoft.com/office/drawing/2014/main" id="{2C0FC358-0399-4395-A36C-C33E26D747A6}"/>
              </a:ext>
            </a:extLst>
          </p:cNvPr>
          <p:cNvSpPr txBox="1"/>
          <p:nvPr/>
        </p:nvSpPr>
        <p:spPr>
          <a:xfrm>
            <a:off x="532548" y="-3384636"/>
            <a:ext cx="14022501" cy="93974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nSpc>
                <a:spcPts val="8250"/>
              </a:lnSpc>
            </a:pPr>
            <a:r>
              <a:rPr lang="en-US" sz="3600">
                <a:solidFill>
                  <a:srgbClr val="000000"/>
                </a:solidFill>
                <a:latin typeface="Public Sans Bold"/>
              </a:rPr>
              <a:t>Our Process</a:t>
            </a:r>
          </a:p>
        </p:txBody>
      </p:sp>
      <p:sp>
        <p:nvSpPr>
          <p:cNvPr id="113" name="TextBox 3">
            <a:extLst>
              <a:ext uri="{FF2B5EF4-FFF2-40B4-BE49-F238E27FC236}">
                <a16:creationId xmlns:a16="http://schemas.microsoft.com/office/drawing/2014/main" id="{73EB64C3-CFA8-48D9-B8FF-1CEB7D023971}"/>
              </a:ext>
            </a:extLst>
          </p:cNvPr>
          <p:cNvSpPr txBox="1"/>
          <p:nvPr/>
        </p:nvSpPr>
        <p:spPr>
          <a:xfrm>
            <a:off x="-13136449" y="4629023"/>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PROGRAMMING</a:t>
            </a:r>
          </a:p>
        </p:txBody>
      </p:sp>
      <p:sp>
        <p:nvSpPr>
          <p:cNvPr id="114" name="TextBox 4">
            <a:extLst>
              <a:ext uri="{FF2B5EF4-FFF2-40B4-BE49-F238E27FC236}">
                <a16:creationId xmlns:a16="http://schemas.microsoft.com/office/drawing/2014/main" id="{348102FE-4F04-4B9E-9449-E4F43E3187FB}"/>
              </a:ext>
            </a:extLst>
          </p:cNvPr>
          <p:cNvSpPr txBox="1"/>
          <p:nvPr/>
        </p:nvSpPr>
        <p:spPr>
          <a:xfrm>
            <a:off x="-13361874" y="5228273"/>
            <a:ext cx="4861152" cy="167259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359"/>
              </a:lnSpc>
              <a:buFont typeface="Arial"/>
              <a:buChar char="•"/>
            </a:pPr>
            <a:r>
              <a:rPr lang="en-US" sz="2400">
                <a:solidFill>
                  <a:srgbClr val="9B9B9B"/>
                </a:solidFill>
                <a:latin typeface="Public Sans"/>
              </a:rPr>
              <a:t>Python</a:t>
            </a:r>
          </a:p>
          <a:p>
            <a:pPr marL="518160" lvl="1" indent="-259080">
              <a:lnSpc>
                <a:spcPts val="3359"/>
              </a:lnSpc>
              <a:buFont typeface="Arial"/>
              <a:buChar char="•"/>
            </a:pPr>
            <a:r>
              <a:rPr lang="en-US" sz="2400" err="1">
                <a:solidFill>
                  <a:srgbClr val="9B9B9B"/>
                </a:solidFill>
                <a:latin typeface="Arimo"/>
              </a:rPr>
              <a:t>Plotly</a:t>
            </a:r>
            <a:endParaRPr lang="en-US" sz="2400">
              <a:solidFill>
                <a:srgbClr val="9B9B9B"/>
              </a:solidFill>
              <a:latin typeface="Arimo"/>
            </a:endParaRPr>
          </a:p>
          <a:p>
            <a:pPr marL="518160" lvl="1" indent="-259080">
              <a:lnSpc>
                <a:spcPts val="3359"/>
              </a:lnSpc>
              <a:buFont typeface="Arial"/>
              <a:buChar char="•"/>
            </a:pPr>
            <a:r>
              <a:rPr lang="en-US" sz="2400">
                <a:solidFill>
                  <a:srgbClr val="9B9B9B"/>
                </a:solidFill>
                <a:latin typeface="Arimo"/>
              </a:rPr>
              <a:t>Dash</a:t>
            </a:r>
          </a:p>
          <a:p>
            <a:pPr marL="518160" lvl="1" indent="-259080" algn="l">
              <a:lnSpc>
                <a:spcPts val="3359"/>
              </a:lnSpc>
              <a:buFont typeface="Arial"/>
              <a:buChar char="•"/>
            </a:pPr>
            <a:r>
              <a:rPr lang="en-US" sz="2400">
                <a:solidFill>
                  <a:srgbClr val="9B9B9B"/>
                </a:solidFill>
                <a:latin typeface="Arimo"/>
              </a:rPr>
              <a:t>JavaScript</a:t>
            </a:r>
          </a:p>
        </p:txBody>
      </p:sp>
      <p:sp>
        <p:nvSpPr>
          <p:cNvPr id="115" name="TextBox 6">
            <a:extLst>
              <a:ext uri="{FF2B5EF4-FFF2-40B4-BE49-F238E27FC236}">
                <a16:creationId xmlns:a16="http://schemas.microsoft.com/office/drawing/2014/main" id="{8FF6D187-BC88-4A2E-B325-DB28D98705D9}"/>
              </a:ext>
            </a:extLst>
          </p:cNvPr>
          <p:cNvSpPr txBox="1"/>
          <p:nvPr/>
        </p:nvSpPr>
        <p:spPr>
          <a:xfrm>
            <a:off x="-13136449" y="7382209"/>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DATA MUNGING</a:t>
            </a:r>
          </a:p>
        </p:txBody>
      </p:sp>
      <p:sp>
        <p:nvSpPr>
          <p:cNvPr id="116" name="TextBox 7">
            <a:extLst>
              <a:ext uri="{FF2B5EF4-FFF2-40B4-BE49-F238E27FC236}">
                <a16:creationId xmlns:a16="http://schemas.microsoft.com/office/drawing/2014/main" id="{EC83853C-F404-40FD-A6BE-B1EC232213F8}"/>
              </a:ext>
            </a:extLst>
          </p:cNvPr>
          <p:cNvSpPr txBox="1"/>
          <p:nvPr/>
        </p:nvSpPr>
        <p:spPr>
          <a:xfrm>
            <a:off x="-13335000" y="7886700"/>
            <a:ext cx="4861152" cy="170508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359"/>
              </a:lnSpc>
              <a:buFont typeface="Arial"/>
              <a:buChar char="•"/>
            </a:pPr>
            <a:r>
              <a:rPr lang="en-US" sz="2400">
                <a:solidFill>
                  <a:srgbClr val="9B9B9B"/>
                </a:solidFill>
                <a:latin typeface="Public Sans"/>
              </a:rPr>
              <a:t>Combine</a:t>
            </a:r>
          </a:p>
          <a:p>
            <a:pPr marL="518160" lvl="1" indent="-259080">
              <a:lnSpc>
                <a:spcPts val="3359"/>
              </a:lnSpc>
              <a:buFont typeface="Arial"/>
              <a:buChar char="•"/>
            </a:pPr>
            <a:r>
              <a:rPr lang="en-US" sz="2400">
                <a:solidFill>
                  <a:srgbClr val="9B9B9B"/>
                </a:solidFill>
                <a:latin typeface="Arimo"/>
              </a:rPr>
              <a:t>Sort</a:t>
            </a:r>
          </a:p>
          <a:p>
            <a:pPr marL="518160" lvl="1" indent="-259080" algn="l">
              <a:lnSpc>
                <a:spcPts val="3359"/>
              </a:lnSpc>
              <a:buFont typeface="Arial"/>
              <a:buChar char="•"/>
            </a:pPr>
            <a:r>
              <a:rPr lang="en-US" sz="2400">
                <a:solidFill>
                  <a:srgbClr val="9B9B9B"/>
                </a:solidFill>
                <a:latin typeface="Arimo"/>
              </a:rPr>
              <a:t>Clean (Remove Duplicates and Drop Columns)</a:t>
            </a:r>
          </a:p>
        </p:txBody>
      </p:sp>
      <p:sp>
        <p:nvSpPr>
          <p:cNvPr id="117" name="TextBox 15">
            <a:extLst>
              <a:ext uri="{FF2B5EF4-FFF2-40B4-BE49-F238E27FC236}">
                <a16:creationId xmlns:a16="http://schemas.microsoft.com/office/drawing/2014/main" id="{5A30F75B-879C-433A-A137-DBD5808930EE}"/>
              </a:ext>
            </a:extLst>
          </p:cNvPr>
          <p:cNvSpPr txBox="1"/>
          <p:nvPr/>
        </p:nvSpPr>
        <p:spPr>
          <a:xfrm>
            <a:off x="-13136449" y="1873204"/>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DATA SOURCES</a:t>
            </a:r>
          </a:p>
        </p:txBody>
      </p:sp>
      <p:sp>
        <p:nvSpPr>
          <p:cNvPr id="118" name="TextBox 16">
            <a:extLst>
              <a:ext uri="{FF2B5EF4-FFF2-40B4-BE49-F238E27FC236}">
                <a16:creationId xmlns:a16="http://schemas.microsoft.com/office/drawing/2014/main" id="{48921FD7-9FEB-403E-BE9E-3A47AF2C2EB0}"/>
              </a:ext>
            </a:extLst>
          </p:cNvPr>
          <p:cNvSpPr txBox="1"/>
          <p:nvPr/>
        </p:nvSpPr>
        <p:spPr>
          <a:xfrm>
            <a:off x="-13355411" y="2403038"/>
            <a:ext cx="4861152" cy="170508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359"/>
              </a:lnSpc>
              <a:buFont typeface="Arial"/>
              <a:buChar char="•"/>
            </a:pPr>
            <a:r>
              <a:rPr lang="en-US" sz="2400">
                <a:solidFill>
                  <a:srgbClr val="9B9B9B"/>
                </a:solidFill>
                <a:latin typeface="Public Sans"/>
                <a:hlinkClick r:id="rId3"/>
              </a:rPr>
              <a:t>Census Bureau</a:t>
            </a:r>
            <a:endParaRPr lang="en-US" sz="2400">
              <a:solidFill>
                <a:srgbClr val="9B9B9B"/>
              </a:solidFill>
              <a:latin typeface="Public Sans"/>
            </a:endParaRPr>
          </a:p>
          <a:p>
            <a:pPr marL="518160" lvl="1" indent="-259080">
              <a:lnSpc>
                <a:spcPts val="3359"/>
              </a:lnSpc>
              <a:buFont typeface="Arial"/>
              <a:buChar char="•"/>
            </a:pPr>
            <a:r>
              <a:rPr lang="en-US" sz="2400">
                <a:solidFill>
                  <a:srgbClr val="9B9B9B"/>
                </a:solidFill>
                <a:latin typeface="Arimo"/>
                <a:hlinkClick r:id="rId4"/>
              </a:rPr>
              <a:t>FRED</a:t>
            </a:r>
            <a:endParaRPr lang="en-US" sz="2400">
              <a:solidFill>
                <a:srgbClr val="9B9B9B"/>
              </a:solidFill>
              <a:latin typeface="Arimo"/>
            </a:endParaRPr>
          </a:p>
          <a:p>
            <a:pPr marL="518160" lvl="1" indent="-259080">
              <a:lnSpc>
                <a:spcPts val="3359"/>
              </a:lnSpc>
              <a:buFont typeface="Arial"/>
              <a:buChar char="•"/>
            </a:pPr>
            <a:r>
              <a:rPr lang="en-US" sz="2400">
                <a:solidFill>
                  <a:srgbClr val="9B9B9B"/>
                </a:solidFill>
                <a:latin typeface="Arimo"/>
                <a:hlinkClick r:id="rId5"/>
              </a:rPr>
              <a:t>Georgia Dep. Of Education</a:t>
            </a:r>
            <a:endParaRPr lang="en-US" sz="2400">
              <a:solidFill>
                <a:srgbClr val="9B9B9B"/>
              </a:solidFill>
              <a:latin typeface="Arimo"/>
            </a:endParaRPr>
          </a:p>
          <a:p>
            <a:pPr marL="518160" lvl="1" indent="-259080" algn="l">
              <a:lnSpc>
                <a:spcPts val="3359"/>
              </a:lnSpc>
              <a:buFont typeface="Arial"/>
              <a:buChar char="•"/>
            </a:pPr>
            <a:r>
              <a:rPr lang="en-US" sz="2400">
                <a:solidFill>
                  <a:srgbClr val="9B9B9B"/>
                </a:solidFill>
                <a:latin typeface="Arimo"/>
                <a:hlinkClick r:id="rId6"/>
              </a:rPr>
              <a:t>Google Maps API</a:t>
            </a:r>
            <a:endParaRPr lang="en-US" sz="2400">
              <a:solidFill>
                <a:srgbClr val="9B9B9B"/>
              </a:solidFill>
              <a:latin typeface="Arimo"/>
            </a:endParaRPr>
          </a:p>
        </p:txBody>
      </p:sp>
      <p:sp>
        <p:nvSpPr>
          <p:cNvPr id="119" name="TextBox 17">
            <a:extLst>
              <a:ext uri="{FF2B5EF4-FFF2-40B4-BE49-F238E27FC236}">
                <a16:creationId xmlns:a16="http://schemas.microsoft.com/office/drawing/2014/main" id="{56E2B724-7E78-4362-A0BE-691A005F5F26}"/>
              </a:ext>
            </a:extLst>
          </p:cNvPr>
          <p:cNvSpPr txBox="1"/>
          <p:nvPr/>
        </p:nvSpPr>
        <p:spPr>
          <a:xfrm>
            <a:off x="-14566786" y="1869638"/>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01</a:t>
            </a:r>
          </a:p>
        </p:txBody>
      </p:sp>
      <p:sp>
        <p:nvSpPr>
          <p:cNvPr id="120" name="TextBox 17">
            <a:extLst>
              <a:ext uri="{FF2B5EF4-FFF2-40B4-BE49-F238E27FC236}">
                <a16:creationId xmlns:a16="http://schemas.microsoft.com/office/drawing/2014/main" id="{4307860C-A04E-414D-966A-13EDF62848BB}"/>
              </a:ext>
            </a:extLst>
          </p:cNvPr>
          <p:cNvSpPr txBox="1"/>
          <p:nvPr/>
        </p:nvSpPr>
        <p:spPr>
          <a:xfrm>
            <a:off x="-16129368" y="6900555"/>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02</a:t>
            </a:r>
          </a:p>
        </p:txBody>
      </p:sp>
      <p:sp>
        <p:nvSpPr>
          <p:cNvPr id="121" name="TextBox 17">
            <a:extLst>
              <a:ext uri="{FF2B5EF4-FFF2-40B4-BE49-F238E27FC236}">
                <a16:creationId xmlns:a16="http://schemas.microsoft.com/office/drawing/2014/main" id="{91802B3D-5B43-4645-953B-7135C756C85E}"/>
              </a:ext>
            </a:extLst>
          </p:cNvPr>
          <p:cNvSpPr txBox="1"/>
          <p:nvPr/>
        </p:nvSpPr>
        <p:spPr>
          <a:xfrm>
            <a:off x="-14566786" y="7380288"/>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03</a:t>
            </a:r>
          </a:p>
        </p:txBody>
      </p:sp>
      <p:sp>
        <p:nvSpPr>
          <p:cNvPr id="122" name="TextBox 9">
            <a:extLst>
              <a:ext uri="{FF2B5EF4-FFF2-40B4-BE49-F238E27FC236}">
                <a16:creationId xmlns:a16="http://schemas.microsoft.com/office/drawing/2014/main" id="{1564E763-56AC-4FD3-8CEA-67478D7CE943}"/>
              </a:ext>
            </a:extLst>
          </p:cNvPr>
          <p:cNvSpPr txBox="1"/>
          <p:nvPr/>
        </p:nvSpPr>
        <p:spPr>
          <a:xfrm>
            <a:off x="25696025" y="4689332"/>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VISUALIZATIONS</a:t>
            </a:r>
          </a:p>
        </p:txBody>
      </p:sp>
      <p:sp>
        <p:nvSpPr>
          <p:cNvPr id="123" name="TextBox 10">
            <a:extLst>
              <a:ext uri="{FF2B5EF4-FFF2-40B4-BE49-F238E27FC236}">
                <a16:creationId xmlns:a16="http://schemas.microsoft.com/office/drawing/2014/main" id="{0B7565B5-D58C-43DC-A0C6-9A64CE73ED36}"/>
              </a:ext>
            </a:extLst>
          </p:cNvPr>
          <p:cNvSpPr txBox="1"/>
          <p:nvPr/>
        </p:nvSpPr>
        <p:spPr>
          <a:xfrm>
            <a:off x="25477063" y="5288582"/>
            <a:ext cx="4861152" cy="170578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359"/>
              </a:lnSpc>
              <a:buFont typeface="Arial"/>
              <a:buChar char="•"/>
            </a:pPr>
            <a:r>
              <a:rPr lang="en-US" sz="2400">
                <a:solidFill>
                  <a:srgbClr val="9B9B9B"/>
                </a:solidFill>
                <a:latin typeface="Public Sans"/>
              </a:rPr>
              <a:t>Bar-Line Combo Chart</a:t>
            </a:r>
          </a:p>
          <a:p>
            <a:pPr marL="518160" lvl="1" indent="-259080">
              <a:lnSpc>
                <a:spcPts val="3359"/>
              </a:lnSpc>
              <a:buFont typeface="Arial"/>
              <a:buChar char="•"/>
            </a:pPr>
            <a:r>
              <a:rPr lang="en-US" sz="2400">
                <a:solidFill>
                  <a:srgbClr val="9B9B9B"/>
                </a:solidFill>
                <a:latin typeface="Public Sans"/>
              </a:rPr>
              <a:t>Stacked Bar Chart</a:t>
            </a:r>
          </a:p>
          <a:p>
            <a:pPr marL="518160" lvl="1" indent="-259080" algn="l">
              <a:lnSpc>
                <a:spcPts val="3359"/>
              </a:lnSpc>
              <a:buFont typeface="Arial"/>
              <a:buChar char="•"/>
            </a:pPr>
            <a:r>
              <a:rPr lang="en-US" sz="2400">
                <a:solidFill>
                  <a:srgbClr val="9B9B9B"/>
                </a:solidFill>
                <a:latin typeface="Public Sans"/>
              </a:rPr>
              <a:t>Scatter Plot</a:t>
            </a:r>
          </a:p>
          <a:p>
            <a:pPr marL="518160" lvl="1" indent="-259080" algn="l">
              <a:lnSpc>
                <a:spcPts val="3359"/>
              </a:lnSpc>
              <a:buFont typeface="Arial"/>
              <a:buChar char="•"/>
            </a:pPr>
            <a:r>
              <a:rPr lang="en-US" sz="2400">
                <a:solidFill>
                  <a:srgbClr val="9B9B9B"/>
                </a:solidFill>
                <a:latin typeface="Public Sans"/>
              </a:rPr>
              <a:t>Heat Map</a:t>
            </a:r>
          </a:p>
        </p:txBody>
      </p:sp>
      <p:sp>
        <p:nvSpPr>
          <p:cNvPr id="124" name="TextBox 12">
            <a:extLst>
              <a:ext uri="{FF2B5EF4-FFF2-40B4-BE49-F238E27FC236}">
                <a16:creationId xmlns:a16="http://schemas.microsoft.com/office/drawing/2014/main" id="{AB068CED-5B80-455D-A574-C2E33C4128B0}"/>
              </a:ext>
            </a:extLst>
          </p:cNvPr>
          <p:cNvSpPr txBox="1"/>
          <p:nvPr/>
        </p:nvSpPr>
        <p:spPr>
          <a:xfrm>
            <a:off x="25696025" y="7448717"/>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WEB DEVELOPMENT</a:t>
            </a:r>
          </a:p>
        </p:txBody>
      </p:sp>
      <p:sp>
        <p:nvSpPr>
          <p:cNvPr id="126" name="TextBox 18">
            <a:extLst>
              <a:ext uri="{FF2B5EF4-FFF2-40B4-BE49-F238E27FC236}">
                <a16:creationId xmlns:a16="http://schemas.microsoft.com/office/drawing/2014/main" id="{72274C25-5738-4B9A-818E-17D5220CAF95}"/>
              </a:ext>
            </a:extLst>
          </p:cNvPr>
          <p:cNvSpPr txBox="1"/>
          <p:nvPr/>
        </p:nvSpPr>
        <p:spPr>
          <a:xfrm>
            <a:off x="25696025" y="1929947"/>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DATABASE</a:t>
            </a:r>
          </a:p>
        </p:txBody>
      </p:sp>
      <p:sp>
        <p:nvSpPr>
          <p:cNvPr id="127" name="TextBox 19">
            <a:extLst>
              <a:ext uri="{FF2B5EF4-FFF2-40B4-BE49-F238E27FC236}">
                <a16:creationId xmlns:a16="http://schemas.microsoft.com/office/drawing/2014/main" id="{A42DF057-99BC-4304-81E1-A43F2D10EBDF}"/>
              </a:ext>
            </a:extLst>
          </p:cNvPr>
          <p:cNvSpPr txBox="1"/>
          <p:nvPr/>
        </p:nvSpPr>
        <p:spPr>
          <a:xfrm>
            <a:off x="25696025" y="2463347"/>
            <a:ext cx="4861152" cy="83375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3359"/>
              </a:lnSpc>
              <a:spcBef>
                <a:spcPct val="0"/>
              </a:spcBef>
              <a:buFont typeface="Arial" panose="020B0604020202020204" pitchFamily="34" charset="0"/>
              <a:buChar char="•"/>
            </a:pPr>
            <a:r>
              <a:rPr lang="en-US" sz="2400" err="1">
                <a:solidFill>
                  <a:srgbClr val="9B9B9B"/>
                </a:solidFill>
                <a:latin typeface="Public Sans"/>
              </a:rPr>
              <a:t>Prostgre</a:t>
            </a:r>
            <a:r>
              <a:rPr lang="en-US" sz="2400">
                <a:solidFill>
                  <a:srgbClr val="9B9B9B"/>
                </a:solidFill>
                <a:latin typeface="Public Sans"/>
              </a:rPr>
              <a:t> SQL</a:t>
            </a:r>
          </a:p>
          <a:p>
            <a:pPr marL="342900" lvl="0" indent="-342900" algn="l">
              <a:lnSpc>
                <a:spcPts val="3359"/>
              </a:lnSpc>
              <a:spcBef>
                <a:spcPct val="0"/>
              </a:spcBef>
              <a:buFont typeface="Arial" panose="020B0604020202020204" pitchFamily="34" charset="0"/>
              <a:buChar char="•"/>
            </a:pPr>
            <a:r>
              <a:rPr lang="en-US" sz="2400">
                <a:solidFill>
                  <a:srgbClr val="9B9B9B"/>
                </a:solidFill>
                <a:latin typeface="Public Sans"/>
              </a:rPr>
              <a:t>Plan &amp; Construct Schema</a:t>
            </a:r>
          </a:p>
        </p:txBody>
      </p:sp>
      <p:sp>
        <p:nvSpPr>
          <p:cNvPr id="129" name="TextBox 17">
            <a:extLst>
              <a:ext uri="{FF2B5EF4-FFF2-40B4-BE49-F238E27FC236}">
                <a16:creationId xmlns:a16="http://schemas.microsoft.com/office/drawing/2014/main" id="{BAD485A3-CC0B-4A35-97C2-7FB3F9B3C509}"/>
              </a:ext>
            </a:extLst>
          </p:cNvPr>
          <p:cNvSpPr txBox="1"/>
          <p:nvPr/>
        </p:nvSpPr>
        <p:spPr>
          <a:xfrm>
            <a:off x="24272151" y="4689332"/>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05</a:t>
            </a:r>
          </a:p>
        </p:txBody>
      </p:sp>
      <p:sp>
        <p:nvSpPr>
          <p:cNvPr id="130" name="TextBox 17">
            <a:extLst>
              <a:ext uri="{FF2B5EF4-FFF2-40B4-BE49-F238E27FC236}">
                <a16:creationId xmlns:a16="http://schemas.microsoft.com/office/drawing/2014/main" id="{8ACFC6AC-16F4-45A9-8C0D-D82D191851AF}"/>
              </a:ext>
            </a:extLst>
          </p:cNvPr>
          <p:cNvSpPr txBox="1"/>
          <p:nvPr/>
        </p:nvSpPr>
        <p:spPr>
          <a:xfrm>
            <a:off x="24272151" y="7448718"/>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06</a:t>
            </a:r>
          </a:p>
        </p:txBody>
      </p:sp>
      <p:sp>
        <p:nvSpPr>
          <p:cNvPr id="131" name="TextBox 20">
            <a:extLst>
              <a:ext uri="{FF2B5EF4-FFF2-40B4-BE49-F238E27FC236}">
                <a16:creationId xmlns:a16="http://schemas.microsoft.com/office/drawing/2014/main" id="{9374D680-CEC7-4FB7-A7BA-5B0613617AA6}"/>
              </a:ext>
            </a:extLst>
          </p:cNvPr>
          <p:cNvSpPr txBox="1"/>
          <p:nvPr/>
        </p:nvSpPr>
        <p:spPr>
          <a:xfrm>
            <a:off x="-15965231" y="270661"/>
            <a:ext cx="8427029" cy="646331"/>
          </a:xfrm>
          <a:prstGeom prst="rect">
            <a:avLst/>
          </a:prstGeom>
        </p:spPr>
        <p:txBody>
          <a:bodyPr vert="horz" lIns="91440" tIns="45720" rIns="91440" bIns="4572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Project 3: Data Visualizations</a:t>
            </a:r>
          </a:p>
        </p:txBody>
      </p:sp>
      <p:sp>
        <p:nvSpPr>
          <p:cNvPr id="132" name="TextBox 21">
            <a:extLst>
              <a:ext uri="{FF2B5EF4-FFF2-40B4-BE49-F238E27FC236}">
                <a16:creationId xmlns:a16="http://schemas.microsoft.com/office/drawing/2014/main" id="{D9476235-D63A-4B09-968C-D93839EC5227}"/>
              </a:ext>
            </a:extLst>
          </p:cNvPr>
          <p:cNvSpPr txBox="1"/>
          <p:nvPr/>
        </p:nvSpPr>
        <p:spPr>
          <a:xfrm>
            <a:off x="-15965231" y="912095"/>
            <a:ext cx="8427029" cy="507831"/>
          </a:xfrm>
          <a:prstGeom prst="rect">
            <a:avLst/>
          </a:prstGeom>
        </p:spPr>
        <p:txBody>
          <a:bodyPr vert="horz" lIns="91440" tIns="45720" rIns="91440" bIns="4572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4 Charts</a:t>
            </a:r>
          </a:p>
        </p:txBody>
      </p:sp>
      <p:sp>
        <p:nvSpPr>
          <p:cNvPr id="2" name="TextBox 6">
            <a:extLst>
              <a:ext uri="{FF2B5EF4-FFF2-40B4-BE49-F238E27FC236}">
                <a16:creationId xmlns:a16="http://schemas.microsoft.com/office/drawing/2014/main" id="{2DD2A624-9783-4CB1-910E-FCF43AECE571}"/>
              </a:ext>
            </a:extLst>
          </p:cNvPr>
          <p:cNvSpPr txBox="1"/>
          <p:nvPr/>
        </p:nvSpPr>
        <p:spPr>
          <a:xfrm>
            <a:off x="-7905294" y="7961783"/>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Get Location Info</a:t>
            </a:r>
            <a:endParaRPr lang="en-US" sz="3000">
              <a:solidFill>
                <a:srgbClr val="000000"/>
              </a:solidFill>
              <a:latin typeface="Public Sans Bold"/>
            </a:endParaRPr>
          </a:p>
        </p:txBody>
      </p:sp>
      <p:sp>
        <p:nvSpPr>
          <p:cNvPr id="4" name="TextBox 7">
            <a:extLst>
              <a:ext uri="{FF2B5EF4-FFF2-40B4-BE49-F238E27FC236}">
                <a16:creationId xmlns:a16="http://schemas.microsoft.com/office/drawing/2014/main" id="{A23EC417-8103-4C76-AFDA-020BA8A0A5C6}"/>
              </a:ext>
            </a:extLst>
          </p:cNvPr>
          <p:cNvSpPr txBox="1"/>
          <p:nvPr/>
        </p:nvSpPr>
        <p:spPr>
          <a:xfrm>
            <a:off x="-8118313" y="8466274"/>
            <a:ext cx="6901189" cy="2141805"/>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Get the Latitude and Longitude of Counties</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We took the Latitude and Longitude of the County Court as the center of each county.</a:t>
            </a:r>
            <a:endParaRPr lang="en-US" sz="2400">
              <a:ea typeface="+mn-lt"/>
              <a:cs typeface="+mn-lt"/>
            </a:endParaRPr>
          </a:p>
          <a:p>
            <a:pPr marL="742950" lvl="1" indent="-285750">
              <a:lnSpc>
                <a:spcPts val="3359"/>
              </a:lnSpc>
              <a:buFont typeface="Arial"/>
              <a:buChar char="•"/>
            </a:pP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5" name="TextBox 9">
            <a:extLst>
              <a:ext uri="{FF2B5EF4-FFF2-40B4-BE49-F238E27FC236}">
                <a16:creationId xmlns:a16="http://schemas.microsoft.com/office/drawing/2014/main" id="{8DCEB8C4-E848-4D09-9673-251A4B4EACCF}"/>
              </a:ext>
            </a:extLst>
          </p:cNvPr>
          <p:cNvSpPr txBox="1"/>
          <p:nvPr/>
        </p:nvSpPr>
        <p:spPr>
          <a:xfrm>
            <a:off x="25230132" y="324090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VISUALIZATIONS</a:t>
            </a:r>
          </a:p>
        </p:txBody>
      </p:sp>
      <p:sp>
        <p:nvSpPr>
          <p:cNvPr id="6" name="TextBox 10">
            <a:extLst>
              <a:ext uri="{FF2B5EF4-FFF2-40B4-BE49-F238E27FC236}">
                <a16:creationId xmlns:a16="http://schemas.microsoft.com/office/drawing/2014/main" id="{5EDE1368-EC13-48DC-9D3A-731B4434DDFC}"/>
              </a:ext>
            </a:extLst>
          </p:cNvPr>
          <p:cNvSpPr txBox="1"/>
          <p:nvPr/>
        </p:nvSpPr>
        <p:spPr>
          <a:xfrm>
            <a:off x="25011170" y="3811214"/>
            <a:ext cx="6828848" cy="2215991"/>
          </a:xfrm>
          <a:prstGeom prst="rect">
            <a:avLst/>
          </a:prstGeom>
        </p:spPr>
        <p:txBody>
          <a:bodyPr wrap="square" lIns="0" tIns="0" rIns="0" bIns="0" rtlCol="0" anchor="t">
            <a:spAutoFit/>
          </a:bodyPr>
          <a:lstStyle/>
          <a:p>
            <a:pPr marL="518160" lvl="1" indent="-259080">
              <a:buFont typeface="Arial,Sans-Serif"/>
              <a:buChar char="•"/>
            </a:pPr>
            <a:r>
              <a:rPr lang="en-US" sz="2400">
                <a:solidFill>
                  <a:schemeClr val="bg1">
                    <a:lumMod val="65000"/>
                  </a:schemeClr>
                </a:solidFill>
                <a:latin typeface="Calibri"/>
                <a:ea typeface="+mn-lt"/>
                <a:cs typeface="+mn-lt"/>
              </a:rPr>
              <a:t>Bring this data into separate Panda Data Frame for Grocery Stores, Dollar Stores and Fast Food Places</a:t>
            </a:r>
            <a:endParaRPr lang="en-US"/>
          </a:p>
          <a:p>
            <a:pPr marL="518160" lvl="1" indent="-259080">
              <a:buFont typeface="Arial,Sans-Serif"/>
              <a:buChar char="•"/>
            </a:pPr>
            <a:r>
              <a:rPr lang="en-US" sz="2400">
                <a:solidFill>
                  <a:schemeClr val="bg1">
                    <a:lumMod val="65000"/>
                  </a:schemeClr>
                </a:solidFill>
                <a:latin typeface="Calibri"/>
                <a:ea typeface="+mn-lt"/>
                <a:cs typeface="+mn-lt"/>
              </a:rPr>
              <a:t>Perform Totals for each category per County</a:t>
            </a:r>
          </a:p>
          <a:p>
            <a:pPr marL="518160" lvl="1" indent="-259080">
              <a:buFont typeface="Arial,Sans-Serif"/>
              <a:buChar char="•"/>
            </a:pPr>
            <a:r>
              <a:rPr lang="en-US" sz="2400">
                <a:solidFill>
                  <a:schemeClr val="bg1">
                    <a:lumMod val="65000"/>
                  </a:schemeClr>
                </a:solidFill>
                <a:latin typeface="Calibri"/>
                <a:ea typeface="+mn-lt"/>
                <a:cs typeface="+mn-lt"/>
              </a:rPr>
              <a:t>Store this data in our PostgreSQL Database and JSON files.</a:t>
            </a:r>
          </a:p>
          <a:p>
            <a:pPr marL="518160" lvl="1" indent="-259080" algn="l">
              <a:buFont typeface="Arial"/>
              <a:buChar char="•"/>
            </a:pPr>
            <a:endParaRPr lang="en-US" sz="2400">
              <a:solidFill>
                <a:srgbClr val="9B9B9B"/>
              </a:solidFill>
              <a:latin typeface="Calibri"/>
              <a:cs typeface="Calibri"/>
            </a:endParaRPr>
          </a:p>
        </p:txBody>
      </p:sp>
      <p:sp>
        <p:nvSpPr>
          <p:cNvPr id="8" name="TextBox 12">
            <a:extLst>
              <a:ext uri="{FF2B5EF4-FFF2-40B4-BE49-F238E27FC236}">
                <a16:creationId xmlns:a16="http://schemas.microsoft.com/office/drawing/2014/main" id="{CF752264-9F89-4F8B-ADAB-C707E4DC5EE8}"/>
              </a:ext>
            </a:extLst>
          </p:cNvPr>
          <p:cNvSpPr txBox="1"/>
          <p:nvPr/>
        </p:nvSpPr>
        <p:spPr>
          <a:xfrm>
            <a:off x="25230132" y="600028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WEB DEVELOPMENT</a:t>
            </a:r>
          </a:p>
        </p:txBody>
      </p:sp>
      <p:sp>
        <p:nvSpPr>
          <p:cNvPr id="9" name="TextBox 13">
            <a:extLst>
              <a:ext uri="{FF2B5EF4-FFF2-40B4-BE49-F238E27FC236}">
                <a16:creationId xmlns:a16="http://schemas.microsoft.com/office/drawing/2014/main" id="{8F7653B9-D592-4D2F-A1BC-976408BBB1C7}"/>
              </a:ext>
            </a:extLst>
          </p:cNvPr>
          <p:cNvSpPr txBox="1"/>
          <p:nvPr/>
        </p:nvSpPr>
        <p:spPr>
          <a:xfrm>
            <a:off x="25225436" y="6527486"/>
            <a:ext cx="6636774" cy="2157450"/>
          </a:xfrm>
          <a:prstGeom prst="rect">
            <a:avLst/>
          </a:prstGeom>
        </p:spPr>
        <p:txBody>
          <a:bodyPr wrap="square" lIns="0" tIns="0" rIns="0" bIns="0" rtlCol="0" anchor="t">
            <a:spAutoFit/>
          </a:bodyPr>
          <a:lstStyle/>
          <a:p>
            <a:pPr marL="518160" lvl="1" indent="-259080">
              <a:lnSpc>
                <a:spcPts val="2500"/>
              </a:lnSpc>
              <a:buFont typeface="Arial,Sans-Serif"/>
              <a:buChar char="•"/>
            </a:pPr>
            <a:r>
              <a:rPr lang="en-US" sz="2400">
                <a:solidFill>
                  <a:schemeClr val="bg1">
                    <a:lumMod val="65000"/>
                  </a:schemeClr>
                </a:solidFill>
                <a:latin typeface="Calibri"/>
                <a:cs typeface="Calibri"/>
              </a:rPr>
              <a:t>Create Bar Graphs and Scatter Plots mapping the data </a:t>
            </a:r>
            <a:endParaRPr lang="en-US" sz="2400">
              <a:solidFill>
                <a:schemeClr val="bg1">
                  <a:lumMod val="65000"/>
                </a:schemeClr>
              </a:solidFill>
              <a:latin typeface="Calibri"/>
              <a:ea typeface="+mn-lt"/>
              <a:cs typeface="Calibri"/>
            </a:endParaRPr>
          </a:p>
          <a:p>
            <a:pPr marL="518160" lvl="1" indent="-259080">
              <a:buFont typeface="Arial,Sans-Serif"/>
              <a:buChar char="•"/>
            </a:pPr>
            <a:r>
              <a:rPr lang="en-US" sz="2400">
                <a:solidFill>
                  <a:schemeClr val="bg1">
                    <a:lumMod val="65000"/>
                  </a:schemeClr>
                </a:solidFill>
                <a:latin typeface="Calibri"/>
                <a:cs typeface="Calibri"/>
              </a:rPr>
              <a:t>Create Heat Maps for showing distribution of Grocery Stores, Dollar Stores and Fast Food Places</a:t>
            </a:r>
            <a:endParaRPr lang="en-US" sz="2400">
              <a:solidFill>
                <a:schemeClr val="bg1">
                  <a:lumMod val="65000"/>
                </a:schemeClr>
              </a:solidFill>
              <a:latin typeface="Calibri"/>
              <a:ea typeface="+mn-lt"/>
              <a:cs typeface="Calibri"/>
            </a:endParaRPr>
          </a:p>
          <a:p>
            <a:pPr marL="518160" lvl="1" indent="-259080">
              <a:lnSpc>
                <a:spcPts val="3359"/>
              </a:lnSpc>
              <a:buFont typeface="Arial"/>
              <a:buChar char="•"/>
            </a:pPr>
            <a:endParaRPr lang="en-US" sz="2400">
              <a:solidFill>
                <a:srgbClr val="9B9B9B"/>
              </a:solidFill>
              <a:latin typeface="Calibri"/>
              <a:cs typeface="Calibri"/>
            </a:endParaRPr>
          </a:p>
        </p:txBody>
      </p:sp>
      <p:sp>
        <p:nvSpPr>
          <p:cNvPr id="10" name="TextBox 15">
            <a:extLst>
              <a:ext uri="{FF2B5EF4-FFF2-40B4-BE49-F238E27FC236}">
                <a16:creationId xmlns:a16="http://schemas.microsoft.com/office/drawing/2014/main" id="{491089D0-9C8D-4EDD-839B-584EC47654D4}"/>
              </a:ext>
            </a:extLst>
          </p:cNvPr>
          <p:cNvSpPr txBox="1"/>
          <p:nvPr/>
        </p:nvSpPr>
        <p:spPr>
          <a:xfrm>
            <a:off x="-7905294" y="2452778"/>
            <a:ext cx="4861152" cy="502702"/>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Choose Counties</a:t>
            </a:r>
            <a:endParaRPr lang="en-US"/>
          </a:p>
        </p:txBody>
      </p:sp>
      <p:sp>
        <p:nvSpPr>
          <p:cNvPr id="11" name="TextBox 16">
            <a:extLst>
              <a:ext uri="{FF2B5EF4-FFF2-40B4-BE49-F238E27FC236}">
                <a16:creationId xmlns:a16="http://schemas.microsoft.com/office/drawing/2014/main" id="{072E1FBC-C0BB-41FC-9416-2768378B60E7}"/>
              </a:ext>
            </a:extLst>
          </p:cNvPr>
          <p:cNvSpPr txBox="1"/>
          <p:nvPr/>
        </p:nvSpPr>
        <p:spPr>
          <a:xfrm>
            <a:off x="-8124256" y="2968144"/>
            <a:ext cx="6568417" cy="4757906"/>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We chose 15 counties based Urban / Rural, Per Capita Income and % FRL (Percentage of School Students receiving Free or Reduced Price Lunch)</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 FRL – This has been considered as good indicator of poverty in a given area.</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Following websites were used to get the Income and FRL data:</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7"/>
              </a:rPr>
              <a:t>https</a:t>
            </a:r>
            <a:r>
              <a:rPr lang="en-US" sz="2400">
                <a:solidFill>
                  <a:srgbClr val="9B9B9B"/>
                </a:solidFill>
                <a:ea typeface="+mn-lt"/>
                <a:cs typeface="+mn-lt"/>
                <a:hlinkClick r:id="rId7">
                  <a:extLst>
                    <a:ext uri="{A12FA001-AC4F-418D-AE19-62706E023703}">
                      <ahyp:hlinkClr xmlns:ahyp="http://schemas.microsoft.com/office/drawing/2018/hyperlinkcolor" val="tx"/>
                    </a:ext>
                  </a:extLst>
                </a:hlinkClick>
              </a:rPr>
              <a:t>://fred.stlouisfed.org/</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8"/>
              </a:rPr>
              <a:t>https</a:t>
            </a:r>
            <a:r>
              <a:rPr lang="en-US" sz="2400">
                <a:solidFill>
                  <a:srgbClr val="9B9B9B"/>
                </a:solidFill>
                <a:ea typeface="+mn-lt"/>
                <a:cs typeface="+mn-lt"/>
                <a:hlinkClick r:id="rId8">
                  <a:extLst>
                    <a:ext uri="{A12FA001-AC4F-418D-AE19-62706E023703}">
                      <ahyp:hlinkClr xmlns:ahyp="http://schemas.microsoft.com/office/drawing/2018/hyperlinkcolor" val="tx"/>
                    </a:ext>
                  </a:extLst>
                </a:hlinkClick>
              </a:rPr>
              <a:t>://oraapp.doe.k12.ga.us</a:t>
            </a:r>
            <a:r>
              <a:rPr lang="en-US" sz="2400">
                <a:solidFill>
                  <a:srgbClr val="9B9B9B"/>
                </a:solidFill>
                <a:ea typeface="+mn-lt"/>
                <a:cs typeface="+mn-lt"/>
              </a:rPr>
              <a:t> </a:t>
            </a: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12" name="TextBox 17">
            <a:extLst>
              <a:ext uri="{FF2B5EF4-FFF2-40B4-BE49-F238E27FC236}">
                <a16:creationId xmlns:a16="http://schemas.microsoft.com/office/drawing/2014/main" id="{B5AF1A80-36EB-4227-A694-9CA3C3CB1E6F}"/>
              </a:ext>
            </a:extLst>
          </p:cNvPr>
          <p:cNvSpPr txBox="1"/>
          <p:nvPr/>
        </p:nvSpPr>
        <p:spPr>
          <a:xfrm>
            <a:off x="-9335631" y="2449212"/>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01</a:t>
            </a:r>
          </a:p>
        </p:txBody>
      </p:sp>
      <p:sp>
        <p:nvSpPr>
          <p:cNvPr id="13" name="TextBox 18">
            <a:extLst>
              <a:ext uri="{FF2B5EF4-FFF2-40B4-BE49-F238E27FC236}">
                <a16:creationId xmlns:a16="http://schemas.microsoft.com/office/drawing/2014/main" id="{8798E32F-4FD7-4B0E-9E20-63E0FA0DC86E}"/>
              </a:ext>
            </a:extLst>
          </p:cNvPr>
          <p:cNvSpPr txBox="1"/>
          <p:nvPr/>
        </p:nvSpPr>
        <p:spPr>
          <a:xfrm>
            <a:off x="25230132" y="481515"/>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Use APIs</a:t>
            </a:r>
          </a:p>
        </p:txBody>
      </p:sp>
      <p:sp>
        <p:nvSpPr>
          <p:cNvPr id="14" name="TextBox 19">
            <a:extLst>
              <a:ext uri="{FF2B5EF4-FFF2-40B4-BE49-F238E27FC236}">
                <a16:creationId xmlns:a16="http://schemas.microsoft.com/office/drawing/2014/main" id="{56AB5F0E-E49E-4339-A803-27A4218B5E1E}"/>
              </a:ext>
            </a:extLst>
          </p:cNvPr>
          <p:cNvSpPr txBox="1"/>
          <p:nvPr/>
        </p:nvSpPr>
        <p:spPr>
          <a:xfrm>
            <a:off x="25215664" y="1014915"/>
            <a:ext cx="6467138" cy="2380588"/>
          </a:xfrm>
          <a:prstGeom prst="rect">
            <a:avLst/>
          </a:prstGeom>
        </p:spPr>
        <p:txBody>
          <a:bodyPr wrap="square" lIns="0" tIns="0" rIns="0" bIns="0" rtlCol="0" anchor="t">
            <a:spAutoFit/>
          </a:bodyPr>
          <a:lstStyle/>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Using Foursquare APIs we got the location and names of:</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Grocery Stores</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Dollar Stores</a:t>
            </a:r>
          </a:p>
          <a:p>
            <a:pPr marL="975360" lvl="2" indent="-259080">
              <a:buFont typeface="Arial,Sans-Serif" panose="020B0604020202020204" pitchFamily="34" charset="0"/>
              <a:buChar char="•"/>
            </a:pPr>
            <a:r>
              <a:rPr lang="en-US" sz="2400">
                <a:solidFill>
                  <a:schemeClr val="bg1">
                    <a:lumMod val="65000"/>
                  </a:schemeClr>
                </a:solidFill>
                <a:latin typeface="Calibri"/>
                <a:cs typeface="Calibri"/>
              </a:rPr>
              <a:t>Fast Food Places</a:t>
            </a:r>
            <a:endParaRPr lang="en-US" sz="2400">
              <a:solidFill>
                <a:schemeClr val="bg1">
                  <a:lumMod val="65000"/>
                </a:schemeClr>
              </a:solidFill>
              <a:latin typeface="Calibri"/>
              <a:ea typeface="+mn-lt"/>
              <a:cs typeface="Calibri"/>
            </a:endParaRPr>
          </a:p>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Must be within a radius of 5-6 miles of County</a:t>
            </a:r>
            <a:endParaRPr lang="en-US" sz="2400">
              <a:solidFill>
                <a:schemeClr val="bg1">
                  <a:lumMod val="65000"/>
                </a:schemeClr>
              </a:solidFill>
              <a:latin typeface="Calibri"/>
              <a:ea typeface="+mn-lt"/>
              <a:cs typeface="Calibri"/>
            </a:endParaRPr>
          </a:p>
          <a:p>
            <a:pPr marL="342900" lvl="0" indent="-342900" algn="l">
              <a:lnSpc>
                <a:spcPts val="3359"/>
              </a:lnSpc>
              <a:spcBef>
                <a:spcPct val="0"/>
              </a:spcBef>
              <a:buFont typeface="Arial" panose="020B0604020202020204" pitchFamily="34" charset="0"/>
              <a:buChar char="•"/>
            </a:pPr>
            <a:endParaRPr lang="en-US" sz="2400">
              <a:solidFill>
                <a:schemeClr val="bg1">
                  <a:lumMod val="65000"/>
                </a:schemeClr>
              </a:solidFill>
              <a:latin typeface="Calibri"/>
              <a:cs typeface="Calibri"/>
            </a:endParaRPr>
          </a:p>
        </p:txBody>
      </p:sp>
      <p:sp>
        <p:nvSpPr>
          <p:cNvPr id="15" name="TextBox 17">
            <a:extLst>
              <a:ext uri="{FF2B5EF4-FFF2-40B4-BE49-F238E27FC236}">
                <a16:creationId xmlns:a16="http://schemas.microsoft.com/office/drawing/2014/main" id="{7234AE5E-75F3-4F0A-9922-73B87BD1F07E}"/>
              </a:ext>
            </a:extLst>
          </p:cNvPr>
          <p:cNvSpPr txBox="1"/>
          <p:nvPr/>
        </p:nvSpPr>
        <p:spPr>
          <a:xfrm>
            <a:off x="-9335631" y="7959862"/>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02</a:t>
            </a:r>
          </a:p>
        </p:txBody>
      </p:sp>
      <p:sp>
        <p:nvSpPr>
          <p:cNvPr id="16" name="TextBox 17">
            <a:extLst>
              <a:ext uri="{FF2B5EF4-FFF2-40B4-BE49-F238E27FC236}">
                <a16:creationId xmlns:a16="http://schemas.microsoft.com/office/drawing/2014/main" id="{54BCC112-B6BC-4DD0-8D41-EC096C850E5C}"/>
              </a:ext>
            </a:extLst>
          </p:cNvPr>
          <p:cNvSpPr txBox="1"/>
          <p:nvPr/>
        </p:nvSpPr>
        <p:spPr>
          <a:xfrm>
            <a:off x="23806258" y="481515"/>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03</a:t>
            </a:r>
          </a:p>
        </p:txBody>
      </p:sp>
      <p:sp>
        <p:nvSpPr>
          <p:cNvPr id="17" name="TextBox 17">
            <a:extLst>
              <a:ext uri="{FF2B5EF4-FFF2-40B4-BE49-F238E27FC236}">
                <a16:creationId xmlns:a16="http://schemas.microsoft.com/office/drawing/2014/main" id="{D9611623-AE34-4F93-82D2-08DC4DEEE325}"/>
              </a:ext>
            </a:extLst>
          </p:cNvPr>
          <p:cNvSpPr txBox="1"/>
          <p:nvPr/>
        </p:nvSpPr>
        <p:spPr>
          <a:xfrm>
            <a:off x="23806258" y="3472394"/>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04</a:t>
            </a:r>
          </a:p>
        </p:txBody>
      </p:sp>
      <p:sp>
        <p:nvSpPr>
          <p:cNvPr id="18" name="TextBox 17">
            <a:extLst>
              <a:ext uri="{FF2B5EF4-FFF2-40B4-BE49-F238E27FC236}">
                <a16:creationId xmlns:a16="http://schemas.microsoft.com/office/drawing/2014/main" id="{421117FA-DA01-4338-B53D-6EF393A5CD3C}"/>
              </a:ext>
            </a:extLst>
          </p:cNvPr>
          <p:cNvSpPr txBox="1"/>
          <p:nvPr/>
        </p:nvSpPr>
        <p:spPr>
          <a:xfrm>
            <a:off x="23806258" y="6000286"/>
            <a:ext cx="1204912" cy="1012825"/>
          </a:xfrm>
          <a:prstGeom prst="rect">
            <a:avLst/>
          </a:prstGeom>
        </p:spPr>
        <p:txBody>
          <a:bodyPr lIns="0" tIns="0" rIns="0" bIns="0" rtlCol="0" anchor="t">
            <a:spAutoFit/>
          </a:bodyPr>
          <a:lstStyle/>
          <a:p>
            <a:pPr marL="0" lvl="0" indent="0" algn="ctr">
              <a:lnSpc>
                <a:spcPts val="7700"/>
              </a:lnSpc>
            </a:pPr>
            <a:r>
              <a:rPr lang="en-US" sz="7000" b="1">
                <a:solidFill>
                  <a:srgbClr val="9B9B9B">
                    <a:alpha val="49804"/>
                  </a:srgbClr>
                </a:solidFill>
                <a:latin typeface="Public Sans Bold"/>
              </a:rPr>
              <a:t>05</a:t>
            </a:r>
          </a:p>
        </p:txBody>
      </p:sp>
      <p:sp>
        <p:nvSpPr>
          <p:cNvPr id="19" name="TextBox 2">
            <a:extLst>
              <a:ext uri="{FF2B5EF4-FFF2-40B4-BE49-F238E27FC236}">
                <a16:creationId xmlns:a16="http://schemas.microsoft.com/office/drawing/2014/main" id="{DE53DBCF-8E1E-487C-A2F7-AAFF68374440}"/>
              </a:ext>
            </a:extLst>
          </p:cNvPr>
          <p:cNvSpPr txBox="1"/>
          <p:nvPr/>
        </p:nvSpPr>
        <p:spPr>
          <a:xfrm>
            <a:off x="417653" y="-3449958"/>
            <a:ext cx="14022501" cy="871970"/>
          </a:xfrm>
          <a:prstGeom prst="rect">
            <a:avLst/>
          </a:prstGeom>
        </p:spPr>
        <p:txBody>
          <a:bodyPr lIns="0" tIns="0" rIns="0" bIns="0" rtlCol="0" anchor="t">
            <a:spAutoFit/>
          </a:bodyPr>
          <a:lstStyle/>
          <a:p>
            <a:pPr>
              <a:lnSpc>
                <a:spcPts val="8250"/>
              </a:lnSpc>
            </a:pPr>
            <a:r>
              <a:rPr lang="en-US" sz="2500" b="1">
                <a:latin typeface="Public Sans Bold"/>
              </a:rPr>
              <a:t>Data Analysis Process Steps</a:t>
            </a:r>
            <a:endParaRPr lang="en-US" sz="2500">
              <a:latin typeface="Public Sans Bold"/>
            </a:endParaRPr>
          </a:p>
        </p:txBody>
      </p:sp>
      <p:sp>
        <p:nvSpPr>
          <p:cNvPr id="20" name="TextBox 13">
            <a:extLst>
              <a:ext uri="{FF2B5EF4-FFF2-40B4-BE49-F238E27FC236}">
                <a16:creationId xmlns:a16="http://schemas.microsoft.com/office/drawing/2014/main" id="{4E1E3DBE-C6C7-41D6-901A-F656450F10D3}"/>
              </a:ext>
            </a:extLst>
          </p:cNvPr>
          <p:cNvSpPr txBox="1"/>
          <p:nvPr/>
        </p:nvSpPr>
        <p:spPr>
          <a:xfrm>
            <a:off x="25341183" y="8104537"/>
            <a:ext cx="5566116" cy="1269771"/>
          </a:xfrm>
          <a:prstGeom prst="rect">
            <a:avLst/>
          </a:prstGeom>
        </p:spPr>
        <p:txBody>
          <a:bodyPr wrap="square" lIns="0" tIns="0" rIns="0" bIns="0" rtlCol="0" anchor="t">
            <a:spAutoFit/>
          </a:bodyPr>
          <a:lstStyle/>
          <a:p>
            <a:pPr marL="518160" lvl="1" indent="-259080">
              <a:lnSpc>
                <a:spcPts val="3359"/>
              </a:lnSpc>
              <a:buFont typeface="Arial"/>
              <a:buChar char="•"/>
            </a:pPr>
            <a:r>
              <a:rPr lang="en-US" sz="2400">
                <a:solidFill>
                  <a:srgbClr val="9B9B9B"/>
                </a:solidFill>
                <a:latin typeface="Public Sans"/>
              </a:rPr>
              <a:t>Launch a web page using Flask</a:t>
            </a:r>
          </a:p>
          <a:p>
            <a:pPr marL="518160" lvl="1" indent="-259080">
              <a:lnSpc>
                <a:spcPts val="3359"/>
              </a:lnSpc>
              <a:buFont typeface="Arial"/>
              <a:buChar char="•"/>
            </a:pPr>
            <a:r>
              <a:rPr lang="en-US" sz="2400">
                <a:solidFill>
                  <a:srgbClr val="9B9B9B"/>
                </a:solidFill>
                <a:latin typeface="Public Sans"/>
              </a:rPr>
              <a:t>Plot locations on a map using Leaflet</a:t>
            </a:r>
          </a:p>
        </p:txBody>
      </p:sp>
    </p:spTree>
    <p:extLst>
      <p:ext uri="{BB962C8B-B14F-4D97-AF65-F5344CB8AC3E}">
        <p14:creationId xmlns:p14="http://schemas.microsoft.com/office/powerpoint/2010/main" val="3386452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2AEF9E3C-9BE8-44E6-AFE9-13A40A0D0B02}"/>
              </a:ext>
            </a:extLst>
          </p:cNvPr>
          <p:cNvSpPr txBox="1"/>
          <p:nvPr/>
        </p:nvSpPr>
        <p:spPr>
          <a:xfrm>
            <a:off x="2454048" y="7643479"/>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Get Location Info</a:t>
            </a:r>
            <a:endParaRPr lang="en-US" sz="3000">
              <a:solidFill>
                <a:srgbClr val="000000"/>
              </a:solidFill>
              <a:latin typeface="Public Sans Bold"/>
            </a:endParaRPr>
          </a:p>
        </p:txBody>
      </p:sp>
      <p:sp>
        <p:nvSpPr>
          <p:cNvPr id="12" name="TextBox 7">
            <a:extLst>
              <a:ext uri="{FF2B5EF4-FFF2-40B4-BE49-F238E27FC236}">
                <a16:creationId xmlns:a16="http://schemas.microsoft.com/office/drawing/2014/main" id="{CB6F3824-1F32-4200-B986-95598FAC56C0}"/>
              </a:ext>
            </a:extLst>
          </p:cNvPr>
          <p:cNvSpPr txBox="1"/>
          <p:nvPr/>
        </p:nvSpPr>
        <p:spPr>
          <a:xfrm>
            <a:off x="2241029" y="8147970"/>
            <a:ext cx="6901189" cy="2141805"/>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Get the Latitude and Longitude of Counties</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We took the Latitude and Longitude of the County Court as the center of each county.</a:t>
            </a:r>
            <a:endParaRPr lang="en-US" sz="2400">
              <a:ea typeface="+mn-lt"/>
              <a:cs typeface="+mn-lt"/>
            </a:endParaRPr>
          </a:p>
          <a:p>
            <a:pPr marL="742950" lvl="1" indent="-285750">
              <a:lnSpc>
                <a:spcPts val="3359"/>
              </a:lnSpc>
              <a:buFont typeface="Arial"/>
              <a:buChar char="•"/>
            </a:pP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13" name="TextBox 9">
            <a:extLst>
              <a:ext uri="{FF2B5EF4-FFF2-40B4-BE49-F238E27FC236}">
                <a16:creationId xmlns:a16="http://schemas.microsoft.com/office/drawing/2014/main" id="{368323F6-09B9-44D3-A379-BB6E91E879AA}"/>
              </a:ext>
            </a:extLst>
          </p:cNvPr>
          <p:cNvSpPr txBox="1"/>
          <p:nvPr/>
        </p:nvSpPr>
        <p:spPr>
          <a:xfrm>
            <a:off x="113694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VISUALIZATIONS</a:t>
            </a:r>
          </a:p>
        </p:txBody>
      </p:sp>
      <p:sp>
        <p:nvSpPr>
          <p:cNvPr id="14" name="TextBox 10">
            <a:extLst>
              <a:ext uri="{FF2B5EF4-FFF2-40B4-BE49-F238E27FC236}">
                <a16:creationId xmlns:a16="http://schemas.microsoft.com/office/drawing/2014/main" id="{BF4D5FC0-BCCA-41F0-8892-EBC5B3F85CB2}"/>
              </a:ext>
            </a:extLst>
          </p:cNvPr>
          <p:cNvSpPr txBox="1"/>
          <p:nvPr/>
        </p:nvSpPr>
        <p:spPr>
          <a:xfrm>
            <a:off x="11381980" y="5460607"/>
            <a:ext cx="6828848" cy="2215991"/>
          </a:xfrm>
          <a:prstGeom prst="rect">
            <a:avLst/>
          </a:prstGeom>
        </p:spPr>
        <p:txBody>
          <a:bodyPr wrap="square" lIns="0" tIns="0" rIns="0" bIns="0" rtlCol="0" anchor="t">
            <a:spAutoFit/>
          </a:bodyPr>
          <a:lstStyle/>
          <a:p>
            <a:pPr marL="518160" lvl="1" indent="-259080">
              <a:buFont typeface="Arial,Sans-Serif"/>
              <a:buChar char="•"/>
            </a:pPr>
            <a:r>
              <a:rPr lang="en-US" sz="2400">
                <a:solidFill>
                  <a:schemeClr val="bg1">
                    <a:lumMod val="65000"/>
                  </a:schemeClr>
                </a:solidFill>
                <a:latin typeface="Calibri"/>
                <a:ea typeface="+mn-lt"/>
                <a:cs typeface="+mn-lt"/>
              </a:rPr>
              <a:t>Bring this data into separate Panda Data Frame for Grocery Stores, Dollar Stores and Fast Food Places</a:t>
            </a:r>
            <a:endParaRPr lang="en-US"/>
          </a:p>
          <a:p>
            <a:pPr marL="518160" lvl="1" indent="-259080">
              <a:buFont typeface="Arial,Sans-Serif"/>
              <a:buChar char="•"/>
            </a:pPr>
            <a:r>
              <a:rPr lang="en-US" sz="2400">
                <a:solidFill>
                  <a:schemeClr val="bg1">
                    <a:lumMod val="65000"/>
                  </a:schemeClr>
                </a:solidFill>
                <a:latin typeface="Calibri"/>
                <a:ea typeface="+mn-lt"/>
                <a:cs typeface="+mn-lt"/>
              </a:rPr>
              <a:t>Perform Totals for each category per County</a:t>
            </a:r>
          </a:p>
          <a:p>
            <a:pPr marL="518160" lvl="1" indent="-259080">
              <a:buFont typeface="Arial,Sans-Serif"/>
              <a:buChar char="•"/>
            </a:pPr>
            <a:r>
              <a:rPr lang="en-US" sz="2400">
                <a:solidFill>
                  <a:schemeClr val="bg1">
                    <a:lumMod val="65000"/>
                  </a:schemeClr>
                </a:solidFill>
                <a:latin typeface="Calibri"/>
                <a:ea typeface="+mn-lt"/>
                <a:cs typeface="+mn-lt"/>
              </a:rPr>
              <a:t>Store this data in our PostgreSQL Database and JSON files.</a:t>
            </a:r>
          </a:p>
          <a:p>
            <a:pPr marL="518160" lvl="1" indent="-259080" algn="l">
              <a:buFont typeface="Arial"/>
              <a:buChar char="•"/>
            </a:pPr>
            <a:endParaRPr lang="en-US" sz="2400">
              <a:solidFill>
                <a:srgbClr val="9B9B9B"/>
              </a:solidFill>
              <a:latin typeface="Calibri"/>
              <a:cs typeface="Calibri"/>
            </a:endParaRPr>
          </a:p>
        </p:txBody>
      </p:sp>
      <p:sp>
        <p:nvSpPr>
          <p:cNvPr id="15" name="TextBox 12">
            <a:extLst>
              <a:ext uri="{FF2B5EF4-FFF2-40B4-BE49-F238E27FC236}">
                <a16:creationId xmlns:a16="http://schemas.microsoft.com/office/drawing/2014/main" id="{BD0D7941-2BB7-4EDE-AA1D-E81871BB7E18}"/>
              </a:ext>
            </a:extLst>
          </p:cNvPr>
          <p:cNvSpPr txBox="1"/>
          <p:nvPr/>
        </p:nvSpPr>
        <p:spPr>
          <a:xfrm>
            <a:off x="11369448"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WEB DEVELOPMENT</a:t>
            </a:r>
          </a:p>
        </p:txBody>
      </p:sp>
      <p:sp>
        <p:nvSpPr>
          <p:cNvPr id="16" name="TextBox 13">
            <a:extLst>
              <a:ext uri="{FF2B5EF4-FFF2-40B4-BE49-F238E27FC236}">
                <a16:creationId xmlns:a16="http://schemas.microsoft.com/office/drawing/2014/main" id="{496AF6CC-EDD2-4294-BBA1-9C28FDF4A86C}"/>
              </a:ext>
            </a:extLst>
          </p:cNvPr>
          <p:cNvSpPr txBox="1"/>
          <p:nvPr/>
        </p:nvSpPr>
        <p:spPr>
          <a:xfrm>
            <a:off x="11364752" y="8176879"/>
            <a:ext cx="6636774" cy="2157450"/>
          </a:xfrm>
          <a:prstGeom prst="rect">
            <a:avLst/>
          </a:prstGeom>
        </p:spPr>
        <p:txBody>
          <a:bodyPr wrap="square" lIns="0" tIns="0" rIns="0" bIns="0" rtlCol="0" anchor="t">
            <a:spAutoFit/>
          </a:bodyPr>
          <a:lstStyle/>
          <a:p>
            <a:pPr marL="518160" lvl="1" indent="-259080">
              <a:lnSpc>
                <a:spcPts val="2500"/>
              </a:lnSpc>
              <a:buFont typeface="Arial,Sans-Serif"/>
              <a:buChar char="•"/>
            </a:pPr>
            <a:r>
              <a:rPr lang="en-US" sz="2400">
                <a:solidFill>
                  <a:schemeClr val="bg1">
                    <a:lumMod val="65000"/>
                  </a:schemeClr>
                </a:solidFill>
                <a:latin typeface="Calibri"/>
                <a:cs typeface="Calibri"/>
              </a:rPr>
              <a:t>Create Bar Graphs and Scatter Plots mapping the data </a:t>
            </a:r>
            <a:endParaRPr lang="en-US" sz="2400">
              <a:solidFill>
                <a:schemeClr val="bg1">
                  <a:lumMod val="65000"/>
                </a:schemeClr>
              </a:solidFill>
              <a:latin typeface="Calibri"/>
              <a:ea typeface="+mn-lt"/>
              <a:cs typeface="Calibri"/>
            </a:endParaRPr>
          </a:p>
          <a:p>
            <a:pPr marL="518160" lvl="1" indent="-259080">
              <a:buFont typeface="Arial,Sans-Serif"/>
              <a:buChar char="•"/>
            </a:pPr>
            <a:r>
              <a:rPr lang="en-US" sz="2400">
                <a:solidFill>
                  <a:schemeClr val="bg1">
                    <a:lumMod val="65000"/>
                  </a:schemeClr>
                </a:solidFill>
                <a:latin typeface="Calibri"/>
                <a:cs typeface="Calibri"/>
              </a:rPr>
              <a:t>Create Heat Maps for showing distribution of Grocery Stores, Dollar Stores and Fast Food Places</a:t>
            </a:r>
            <a:endParaRPr lang="en-US" sz="2400">
              <a:solidFill>
                <a:schemeClr val="bg1">
                  <a:lumMod val="65000"/>
                </a:schemeClr>
              </a:solidFill>
              <a:latin typeface="Calibri"/>
              <a:ea typeface="+mn-lt"/>
              <a:cs typeface="Calibri"/>
            </a:endParaRPr>
          </a:p>
          <a:p>
            <a:pPr marL="518160" lvl="1" indent="-259080">
              <a:lnSpc>
                <a:spcPts val="3359"/>
              </a:lnSpc>
              <a:buFont typeface="Arial"/>
              <a:buChar char="•"/>
            </a:pPr>
            <a:endParaRPr lang="en-US" sz="2400">
              <a:solidFill>
                <a:srgbClr val="9B9B9B"/>
              </a:solidFill>
              <a:latin typeface="Calibri"/>
              <a:cs typeface="Calibri"/>
            </a:endParaRPr>
          </a:p>
        </p:txBody>
      </p:sp>
      <p:sp>
        <p:nvSpPr>
          <p:cNvPr id="64" name="TextBox 15">
            <a:extLst>
              <a:ext uri="{FF2B5EF4-FFF2-40B4-BE49-F238E27FC236}">
                <a16:creationId xmlns:a16="http://schemas.microsoft.com/office/drawing/2014/main" id="{A58A3A08-5539-40BD-8153-55027CF83681}"/>
              </a:ext>
            </a:extLst>
          </p:cNvPr>
          <p:cNvSpPr txBox="1"/>
          <p:nvPr/>
        </p:nvSpPr>
        <p:spPr>
          <a:xfrm>
            <a:off x="2454048" y="2134474"/>
            <a:ext cx="4861152" cy="502702"/>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Choose Counties</a:t>
            </a:r>
            <a:endParaRPr lang="en-US"/>
          </a:p>
        </p:txBody>
      </p:sp>
      <p:sp>
        <p:nvSpPr>
          <p:cNvPr id="66" name="TextBox 16">
            <a:extLst>
              <a:ext uri="{FF2B5EF4-FFF2-40B4-BE49-F238E27FC236}">
                <a16:creationId xmlns:a16="http://schemas.microsoft.com/office/drawing/2014/main" id="{0656427E-C210-4F81-AD94-16B95B3CF337}"/>
              </a:ext>
            </a:extLst>
          </p:cNvPr>
          <p:cNvSpPr txBox="1"/>
          <p:nvPr/>
        </p:nvSpPr>
        <p:spPr>
          <a:xfrm>
            <a:off x="2235086" y="2649840"/>
            <a:ext cx="6568417" cy="4757906"/>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We chose 15 counties based Urban / Rural, Per Capita Income and % FRL (Percentage of School Students receiving Free or Reduced Price Lunch)</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 FRL – This has been considered as good indicator of poverty in a given area.</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Following websites were used to get the Income and FRL data:</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2"/>
              </a:rPr>
              <a:t>https</a:t>
            </a:r>
            <a:r>
              <a:rPr lang="en-US" sz="2400">
                <a:solidFill>
                  <a:srgbClr val="9B9B9B"/>
                </a:solidFill>
                <a:ea typeface="+mn-lt"/>
                <a:cs typeface="+mn-lt"/>
                <a:hlinkClick r:id="rId2">
                  <a:extLst>
                    <a:ext uri="{A12FA001-AC4F-418D-AE19-62706E023703}">
                      <ahyp:hlinkClr xmlns:ahyp="http://schemas.microsoft.com/office/drawing/2018/hyperlinkcolor" val="tx"/>
                    </a:ext>
                  </a:extLst>
                </a:hlinkClick>
              </a:rPr>
              <a:t>://fred.stlouisfed.org/</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3"/>
              </a:rPr>
              <a:t>https</a:t>
            </a:r>
            <a:r>
              <a:rPr lang="en-US" sz="2400">
                <a:solidFill>
                  <a:srgbClr val="9B9B9B"/>
                </a:solidFill>
                <a:ea typeface="+mn-lt"/>
                <a:cs typeface="+mn-lt"/>
                <a:hlinkClick r:id="rId3">
                  <a:extLst>
                    <a:ext uri="{A12FA001-AC4F-418D-AE19-62706E023703}">
                      <ahyp:hlinkClr xmlns:ahyp="http://schemas.microsoft.com/office/drawing/2018/hyperlinkcolor" val="tx"/>
                    </a:ext>
                  </a:extLst>
                </a:hlinkClick>
              </a:rPr>
              <a:t>://oraapp.doe.k12.ga.us</a:t>
            </a:r>
            <a:r>
              <a:rPr lang="en-US" sz="2400">
                <a:solidFill>
                  <a:srgbClr val="9B9B9B"/>
                </a:solidFill>
                <a:ea typeface="+mn-lt"/>
                <a:cs typeface="+mn-lt"/>
              </a:rPr>
              <a:t> </a:t>
            </a: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68" name="TextBox 17">
            <a:extLst>
              <a:ext uri="{FF2B5EF4-FFF2-40B4-BE49-F238E27FC236}">
                <a16:creationId xmlns:a16="http://schemas.microsoft.com/office/drawing/2014/main" id="{C640D345-B424-4324-A038-67FA593CF218}"/>
              </a:ext>
            </a:extLst>
          </p:cNvPr>
          <p:cNvSpPr txBox="1"/>
          <p:nvPr/>
        </p:nvSpPr>
        <p:spPr>
          <a:xfrm>
            <a:off x="1023711" y="2130908"/>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01</a:t>
            </a:r>
          </a:p>
        </p:txBody>
      </p:sp>
      <p:sp>
        <p:nvSpPr>
          <p:cNvPr id="70" name="TextBox 18">
            <a:extLst>
              <a:ext uri="{FF2B5EF4-FFF2-40B4-BE49-F238E27FC236}">
                <a16:creationId xmlns:a16="http://schemas.microsoft.com/office/drawing/2014/main" id="{5B253DBD-C2BC-48C5-B12B-86AEFBF38714}"/>
              </a:ext>
            </a:extLst>
          </p:cNvPr>
          <p:cNvSpPr txBox="1"/>
          <p:nvPr/>
        </p:nvSpPr>
        <p:spPr>
          <a:xfrm>
            <a:off x="11369448" y="2130908"/>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Use APIs</a:t>
            </a:r>
          </a:p>
        </p:txBody>
      </p:sp>
      <p:sp>
        <p:nvSpPr>
          <p:cNvPr id="72" name="TextBox 19">
            <a:extLst>
              <a:ext uri="{FF2B5EF4-FFF2-40B4-BE49-F238E27FC236}">
                <a16:creationId xmlns:a16="http://schemas.microsoft.com/office/drawing/2014/main" id="{6871C1F5-6EAB-4AF3-B7C9-F45C3C07C327}"/>
              </a:ext>
            </a:extLst>
          </p:cNvPr>
          <p:cNvSpPr txBox="1"/>
          <p:nvPr/>
        </p:nvSpPr>
        <p:spPr>
          <a:xfrm>
            <a:off x="11354980" y="2664308"/>
            <a:ext cx="6467138" cy="2380588"/>
          </a:xfrm>
          <a:prstGeom prst="rect">
            <a:avLst/>
          </a:prstGeom>
        </p:spPr>
        <p:txBody>
          <a:bodyPr wrap="square" lIns="0" tIns="0" rIns="0" bIns="0" rtlCol="0" anchor="t">
            <a:spAutoFit/>
          </a:bodyPr>
          <a:lstStyle/>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Using Foursquare APIs we got the location and names of:</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Grocery Stores</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Dollar Stores</a:t>
            </a:r>
          </a:p>
          <a:p>
            <a:pPr marL="975360" lvl="2" indent="-259080">
              <a:buFont typeface="Arial,Sans-Serif" panose="020B0604020202020204" pitchFamily="34" charset="0"/>
              <a:buChar char="•"/>
            </a:pPr>
            <a:r>
              <a:rPr lang="en-US" sz="2400">
                <a:solidFill>
                  <a:schemeClr val="bg1">
                    <a:lumMod val="65000"/>
                  </a:schemeClr>
                </a:solidFill>
                <a:latin typeface="Calibri"/>
                <a:cs typeface="Calibri"/>
              </a:rPr>
              <a:t>Fast Food Places</a:t>
            </a:r>
            <a:endParaRPr lang="en-US" sz="2400">
              <a:solidFill>
                <a:schemeClr val="bg1">
                  <a:lumMod val="65000"/>
                </a:schemeClr>
              </a:solidFill>
              <a:latin typeface="Calibri"/>
              <a:ea typeface="+mn-lt"/>
              <a:cs typeface="Calibri"/>
            </a:endParaRPr>
          </a:p>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Must be within a radius of 5-6 miles of County</a:t>
            </a:r>
            <a:endParaRPr lang="en-US" sz="2400">
              <a:solidFill>
                <a:schemeClr val="bg1">
                  <a:lumMod val="65000"/>
                </a:schemeClr>
              </a:solidFill>
              <a:latin typeface="Calibri"/>
              <a:ea typeface="+mn-lt"/>
              <a:cs typeface="Calibri"/>
            </a:endParaRPr>
          </a:p>
          <a:p>
            <a:pPr marL="342900" lvl="0" indent="-342900" algn="l">
              <a:lnSpc>
                <a:spcPts val="3359"/>
              </a:lnSpc>
              <a:spcBef>
                <a:spcPct val="0"/>
              </a:spcBef>
              <a:buFont typeface="Arial" panose="020B0604020202020204" pitchFamily="34" charset="0"/>
              <a:buChar char="•"/>
            </a:pPr>
            <a:endParaRPr lang="en-US" sz="2400">
              <a:solidFill>
                <a:schemeClr val="bg1">
                  <a:lumMod val="65000"/>
                </a:schemeClr>
              </a:solidFill>
              <a:latin typeface="Calibri"/>
              <a:cs typeface="Calibri"/>
            </a:endParaRPr>
          </a:p>
        </p:txBody>
      </p:sp>
      <p:sp>
        <p:nvSpPr>
          <p:cNvPr id="76" name="TextBox 17">
            <a:extLst>
              <a:ext uri="{FF2B5EF4-FFF2-40B4-BE49-F238E27FC236}">
                <a16:creationId xmlns:a16="http://schemas.microsoft.com/office/drawing/2014/main" id="{D4E1B810-2194-4D89-BBA8-5684511F1B79}"/>
              </a:ext>
            </a:extLst>
          </p:cNvPr>
          <p:cNvSpPr txBox="1"/>
          <p:nvPr/>
        </p:nvSpPr>
        <p:spPr>
          <a:xfrm>
            <a:off x="1023711" y="7641558"/>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02</a:t>
            </a:r>
          </a:p>
        </p:txBody>
      </p:sp>
      <p:sp>
        <p:nvSpPr>
          <p:cNvPr id="78" name="TextBox 17">
            <a:extLst>
              <a:ext uri="{FF2B5EF4-FFF2-40B4-BE49-F238E27FC236}">
                <a16:creationId xmlns:a16="http://schemas.microsoft.com/office/drawing/2014/main" id="{983B2837-E258-4CFB-BFCC-6D82F211E929}"/>
              </a:ext>
            </a:extLst>
          </p:cNvPr>
          <p:cNvSpPr txBox="1"/>
          <p:nvPr/>
        </p:nvSpPr>
        <p:spPr>
          <a:xfrm>
            <a:off x="9945574" y="2130908"/>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03</a:t>
            </a:r>
          </a:p>
        </p:txBody>
      </p:sp>
      <p:sp>
        <p:nvSpPr>
          <p:cNvPr id="80" name="TextBox 17">
            <a:extLst>
              <a:ext uri="{FF2B5EF4-FFF2-40B4-BE49-F238E27FC236}">
                <a16:creationId xmlns:a16="http://schemas.microsoft.com/office/drawing/2014/main" id="{DC201AA2-6735-4751-8732-BE52A5A776CF}"/>
              </a:ext>
            </a:extLst>
          </p:cNvPr>
          <p:cNvSpPr txBox="1"/>
          <p:nvPr/>
        </p:nvSpPr>
        <p:spPr>
          <a:xfrm>
            <a:off x="9945574" y="4890293"/>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04</a:t>
            </a:r>
          </a:p>
        </p:txBody>
      </p:sp>
      <p:sp>
        <p:nvSpPr>
          <p:cNvPr id="82" name="TextBox 17">
            <a:extLst>
              <a:ext uri="{FF2B5EF4-FFF2-40B4-BE49-F238E27FC236}">
                <a16:creationId xmlns:a16="http://schemas.microsoft.com/office/drawing/2014/main" id="{E3C1F106-4072-4BC5-A360-C6DA92426653}"/>
              </a:ext>
            </a:extLst>
          </p:cNvPr>
          <p:cNvSpPr txBox="1"/>
          <p:nvPr/>
        </p:nvSpPr>
        <p:spPr>
          <a:xfrm>
            <a:off x="9945574" y="7649679"/>
            <a:ext cx="1204912" cy="1012825"/>
          </a:xfrm>
          <a:prstGeom prst="rect">
            <a:avLst/>
          </a:prstGeom>
        </p:spPr>
        <p:txBody>
          <a:bodyPr lIns="0" tIns="0" rIns="0" bIns="0" rtlCol="0" anchor="t">
            <a:spAutoFit/>
          </a:bodyPr>
          <a:lstStyle/>
          <a:p>
            <a:pPr marL="0" lvl="0" indent="0" algn="ctr">
              <a:lnSpc>
                <a:spcPts val="7700"/>
              </a:lnSpc>
            </a:pPr>
            <a:r>
              <a:rPr lang="en-US" sz="7000" b="1">
                <a:solidFill>
                  <a:srgbClr val="9B9B9B">
                    <a:alpha val="49804"/>
                  </a:srgbClr>
                </a:solidFill>
                <a:latin typeface="Public Sans Bold"/>
              </a:rPr>
              <a:t>05</a:t>
            </a:r>
          </a:p>
        </p:txBody>
      </p:sp>
      <p:sp>
        <p:nvSpPr>
          <p:cNvPr id="84" name="TextBox 2">
            <a:extLst>
              <a:ext uri="{FF2B5EF4-FFF2-40B4-BE49-F238E27FC236}">
                <a16:creationId xmlns:a16="http://schemas.microsoft.com/office/drawing/2014/main" id="{16CCB678-A352-4469-AD9E-4EC01F77E8F6}"/>
              </a:ext>
            </a:extLst>
          </p:cNvPr>
          <p:cNvSpPr txBox="1"/>
          <p:nvPr/>
        </p:nvSpPr>
        <p:spPr>
          <a:xfrm>
            <a:off x="533400" y="398624"/>
            <a:ext cx="14022501" cy="1085850"/>
          </a:xfrm>
          <a:prstGeom prst="rect">
            <a:avLst/>
          </a:prstGeom>
        </p:spPr>
        <p:txBody>
          <a:bodyPr lIns="0" tIns="0" rIns="0" bIns="0" rtlCol="0" anchor="t">
            <a:spAutoFit/>
          </a:bodyPr>
          <a:lstStyle/>
          <a:p>
            <a:pPr>
              <a:lnSpc>
                <a:spcPts val="8250"/>
              </a:lnSpc>
            </a:pPr>
            <a:r>
              <a:rPr lang="en-US" sz="7500" b="1">
                <a:latin typeface="Public Sans Bold"/>
              </a:rPr>
              <a:t>Data Analysis Process Steps</a:t>
            </a:r>
            <a:endParaRPr lang="en-US" sz="7500">
              <a:latin typeface="Public Sans Bold"/>
            </a:endParaRPr>
          </a:p>
        </p:txBody>
      </p:sp>
      <p:sp>
        <p:nvSpPr>
          <p:cNvPr id="3" name="TextBox 3">
            <a:extLst>
              <a:ext uri="{FF2B5EF4-FFF2-40B4-BE49-F238E27FC236}">
                <a16:creationId xmlns:a16="http://schemas.microsoft.com/office/drawing/2014/main" id="{2569190C-3D2F-4639-A7F5-F5979FC6CDBD}"/>
              </a:ext>
            </a:extLst>
          </p:cNvPr>
          <p:cNvSpPr txBox="1"/>
          <p:nvPr/>
        </p:nvSpPr>
        <p:spPr>
          <a:xfrm>
            <a:off x="249965" y="-12197064"/>
            <a:ext cx="5264263" cy="1846659"/>
          </a:xfrm>
          <a:prstGeom prst="rect">
            <a:avLst/>
          </a:prstGeom>
        </p:spPr>
        <p:txBody>
          <a:bodyPr wrap="square" lIns="0" tIns="0" rIns="0" bIns="0" rtlCol="0" anchor="t">
            <a:spAutoFit/>
          </a:bodyPr>
          <a:lstStyle/>
          <a:p>
            <a:pPr marL="0" lvl="0" indent="0" algn="ctr"/>
            <a:r>
              <a:rPr lang="en-US" sz="6000" b="1">
                <a:solidFill>
                  <a:srgbClr val="000000"/>
                </a:solidFill>
                <a:latin typeface="Public Sans Bold"/>
              </a:rPr>
              <a:t>Data </a:t>
            </a:r>
            <a:r>
              <a:rPr lang="en-US" sz="5400" b="1">
                <a:solidFill>
                  <a:srgbClr val="000000"/>
                </a:solidFill>
                <a:latin typeface="Public Sans Bold"/>
              </a:rPr>
              <a:t>Gathering</a:t>
            </a:r>
            <a:r>
              <a:rPr lang="en-US" sz="6000" b="1">
                <a:solidFill>
                  <a:srgbClr val="000000"/>
                </a:solidFill>
                <a:latin typeface="Public Sans Bold"/>
              </a:rPr>
              <a:t> and Analysis</a:t>
            </a:r>
            <a:endParaRPr lang="en-US"/>
          </a:p>
        </p:txBody>
      </p:sp>
      <p:pic>
        <p:nvPicPr>
          <p:cNvPr id="4" name="Picture 3" descr="A picture containing different, several, vegetable, variety&#10;&#10;Description automatically generated">
            <a:extLst>
              <a:ext uri="{FF2B5EF4-FFF2-40B4-BE49-F238E27FC236}">
                <a16:creationId xmlns:a16="http://schemas.microsoft.com/office/drawing/2014/main" id="{9C9831BB-82FD-40B1-A977-965D854D4962}"/>
              </a:ext>
            </a:extLst>
          </p:cNvPr>
          <p:cNvPicPr>
            <a:picLocks noChangeAspect="1"/>
          </p:cNvPicPr>
          <p:nvPr/>
        </p:nvPicPr>
        <p:blipFill rotWithShape="1">
          <a:blip r:embed="rId4">
            <a:extLst>
              <a:ext uri="{28A0092B-C50C-407E-A947-70E740481C1C}">
                <a14:useLocalDpi xmlns:a14="http://schemas.microsoft.com/office/drawing/2010/main" val="0"/>
              </a:ext>
            </a:extLst>
          </a:blip>
          <a:srcRect l="30624" t="-115" r="-56" b="-24"/>
          <a:stretch/>
        </p:blipFill>
        <p:spPr>
          <a:xfrm>
            <a:off x="6847723" y="-14822871"/>
            <a:ext cx="11879644" cy="10287746"/>
          </a:xfrm>
          <a:prstGeom prst="rect">
            <a:avLst/>
          </a:prstGeom>
        </p:spPr>
      </p:pic>
      <p:pic>
        <p:nvPicPr>
          <p:cNvPr id="19" name="Picture 2" descr="Table&#10;&#10;Description automatically generated">
            <a:extLst>
              <a:ext uri="{FF2B5EF4-FFF2-40B4-BE49-F238E27FC236}">
                <a16:creationId xmlns:a16="http://schemas.microsoft.com/office/drawing/2014/main" id="{63C5C5AA-F975-4C7A-B0B8-E25C48C214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41233" y="4184730"/>
            <a:ext cx="3300628" cy="1931044"/>
          </a:xfrm>
          <a:prstGeom prst="rect">
            <a:avLst/>
          </a:prstGeom>
        </p:spPr>
      </p:pic>
      <p:pic>
        <p:nvPicPr>
          <p:cNvPr id="22" name="Picture 2">
            <a:extLst>
              <a:ext uri="{FF2B5EF4-FFF2-40B4-BE49-F238E27FC236}">
                <a16:creationId xmlns:a16="http://schemas.microsoft.com/office/drawing/2014/main" id="{2F241730-DFA3-4FA4-B5CB-82DE9AAE3A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72750" y="3367990"/>
            <a:ext cx="2852389" cy="359442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53D2D5B-9F44-45F3-A468-486C1E2C583C}"/>
              </a:ext>
            </a:extLst>
          </p:cNvPr>
          <p:cNvSpPr txBox="1"/>
          <p:nvPr/>
        </p:nvSpPr>
        <p:spPr>
          <a:xfrm>
            <a:off x="292895" y="-1618550"/>
            <a:ext cx="8427029" cy="840230"/>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5400" b="1">
                <a:latin typeface="Calibri"/>
                <a:ea typeface="+mj-ea"/>
                <a:cs typeface="Calibri"/>
              </a:rPr>
              <a:t>Final County Data Frame</a:t>
            </a:r>
          </a:p>
        </p:txBody>
      </p:sp>
    </p:spTree>
    <p:extLst>
      <p:ext uri="{BB962C8B-B14F-4D97-AF65-F5344CB8AC3E}">
        <p14:creationId xmlns:p14="http://schemas.microsoft.com/office/powerpoint/2010/main" val="3210144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CC70409-A54A-FA49-8DB5-A6D0EBA498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2945" y="2795769"/>
            <a:ext cx="9464146" cy="5562600"/>
          </a:xfrm>
          <a:prstGeom prst="rect">
            <a:avLst/>
          </a:prstGeom>
        </p:spPr>
      </p:pic>
      <p:pic>
        <p:nvPicPr>
          <p:cNvPr id="1026" name="Picture 2">
            <a:extLst>
              <a:ext uri="{FF2B5EF4-FFF2-40B4-BE49-F238E27FC236}">
                <a16:creationId xmlns:a16="http://schemas.microsoft.com/office/drawing/2014/main" id="{8A5A5465-5907-4440-8646-1ECD2C687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3384" y="11332"/>
            <a:ext cx="8234616" cy="102788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059A36-85B0-B94B-98AF-201F440F400C}"/>
              </a:ext>
            </a:extLst>
          </p:cNvPr>
          <p:cNvSpPr txBox="1"/>
          <p:nvPr/>
        </p:nvSpPr>
        <p:spPr>
          <a:xfrm>
            <a:off x="206085" y="1824918"/>
            <a:ext cx="8427029" cy="840230"/>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5400" b="1">
                <a:latin typeface="Calibri"/>
                <a:ea typeface="+mj-ea"/>
                <a:cs typeface="Calibri"/>
              </a:rPr>
              <a:t>Final County Data Frame</a:t>
            </a:r>
          </a:p>
        </p:txBody>
      </p:sp>
      <p:pic>
        <p:nvPicPr>
          <p:cNvPr id="6" name="Picture 5">
            <a:extLst>
              <a:ext uri="{FF2B5EF4-FFF2-40B4-BE49-F238E27FC236}">
                <a16:creationId xmlns:a16="http://schemas.microsoft.com/office/drawing/2014/main" id="{A065D223-E533-4E42-9E08-735A691C991E}"/>
              </a:ext>
            </a:extLst>
          </p:cNvPr>
          <p:cNvPicPr>
            <a:picLocks noChangeAspect="1"/>
          </p:cNvPicPr>
          <p:nvPr/>
        </p:nvPicPr>
        <p:blipFill>
          <a:blip r:embed="rId4"/>
          <a:srcRect r="1101"/>
          <a:stretch>
            <a:fillRect/>
          </a:stretch>
        </p:blipFill>
        <p:spPr>
          <a:xfrm>
            <a:off x="19507088" y="-4767611"/>
            <a:ext cx="20679526" cy="23200898"/>
          </a:xfrm>
          <a:prstGeom prst="rect">
            <a:avLst/>
          </a:prstGeom>
        </p:spPr>
      </p:pic>
      <p:sp>
        <p:nvSpPr>
          <p:cNvPr id="7" name="TextBox 3">
            <a:extLst>
              <a:ext uri="{FF2B5EF4-FFF2-40B4-BE49-F238E27FC236}">
                <a16:creationId xmlns:a16="http://schemas.microsoft.com/office/drawing/2014/main" id="{D3993AB7-D546-4872-B999-9FBE5BB8272A}"/>
              </a:ext>
            </a:extLst>
          </p:cNvPr>
          <p:cNvSpPr txBox="1"/>
          <p:nvPr/>
        </p:nvSpPr>
        <p:spPr>
          <a:xfrm>
            <a:off x="-8534400" y="4686300"/>
            <a:ext cx="7162800" cy="1400383"/>
          </a:xfrm>
          <a:prstGeom prst="rect">
            <a:avLst/>
          </a:prstGeom>
        </p:spPr>
        <p:txBody>
          <a:bodyPr vert="horz" wrap="square" lIns="91440" tIns="45720" rIns="91440" bIns="4572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ts val="600"/>
              </a:spcAft>
            </a:pPr>
            <a:r>
              <a:rPr lang="en-US" sz="400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err="1">
                <a:latin typeface="Calibri" panose="020F0502020204030204" pitchFamily="34" charset="0"/>
                <a:ea typeface="+mj-ea"/>
                <a:cs typeface="Calibri" panose="020F0502020204030204" pitchFamily="34" charset="0"/>
                <a:hlinkClick r:id="rId5"/>
              </a:rPr>
              <a:t>app.genmymodel.com</a:t>
            </a:r>
            <a:endParaRPr lang="en-US" sz="4000">
              <a:latin typeface="Calibri" panose="020F0502020204030204" pitchFamily="34" charset="0"/>
              <a:ea typeface="+mj-ea"/>
              <a:cs typeface="Calibri" panose="020F0502020204030204" pitchFamily="34" charset="0"/>
            </a:endParaRPr>
          </a:p>
        </p:txBody>
      </p:sp>
      <p:sp>
        <p:nvSpPr>
          <p:cNvPr id="9" name="TextBox 5">
            <a:extLst>
              <a:ext uri="{FF2B5EF4-FFF2-40B4-BE49-F238E27FC236}">
                <a16:creationId xmlns:a16="http://schemas.microsoft.com/office/drawing/2014/main" id="{717A15C6-E2E6-4570-8D92-E2D8FCC5BA0C}"/>
              </a:ext>
            </a:extLst>
          </p:cNvPr>
          <p:cNvSpPr txBox="1"/>
          <p:nvPr/>
        </p:nvSpPr>
        <p:spPr>
          <a:xfrm>
            <a:off x="-10119527" y="180453"/>
            <a:ext cx="7660935" cy="646331"/>
          </a:xfrm>
          <a:prstGeom prst="rect">
            <a:avLst/>
          </a:prstGeom>
        </p:spPr>
        <p:txBody>
          <a:bodyPr vert="horz" lIns="91440" tIns="45720" rIns="91440" bIns="4572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pic>
        <p:nvPicPr>
          <p:cNvPr id="10" name="Picture 9" descr="Logo&#10;&#10;Description automatically generated">
            <a:extLst>
              <a:ext uri="{FF2B5EF4-FFF2-40B4-BE49-F238E27FC236}">
                <a16:creationId xmlns:a16="http://schemas.microsoft.com/office/drawing/2014/main" id="{43E3B831-4118-4AF3-8222-D7E71D139AB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93077" y="-2299405"/>
            <a:ext cx="914400" cy="914400"/>
          </a:xfrm>
          <a:prstGeom prst="rect">
            <a:avLst/>
          </a:prstGeom>
        </p:spPr>
      </p:pic>
      <p:pic>
        <p:nvPicPr>
          <p:cNvPr id="11" name="Picture 10" descr="Logo&#10;&#10;Description automatically generated">
            <a:extLst>
              <a:ext uri="{FF2B5EF4-FFF2-40B4-BE49-F238E27FC236}">
                <a16:creationId xmlns:a16="http://schemas.microsoft.com/office/drawing/2014/main" id="{8DC7151B-6FAF-498B-B723-9327CA382D4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0800000">
            <a:off x="8067048" y="10844690"/>
            <a:ext cx="914400" cy="914400"/>
          </a:xfrm>
          <a:prstGeom prst="rect">
            <a:avLst/>
          </a:prstGeom>
        </p:spPr>
      </p:pic>
      <p:sp>
        <p:nvSpPr>
          <p:cNvPr id="3" name="TextBox 6">
            <a:extLst>
              <a:ext uri="{FF2B5EF4-FFF2-40B4-BE49-F238E27FC236}">
                <a16:creationId xmlns:a16="http://schemas.microsoft.com/office/drawing/2014/main" id="{FA940819-40C8-4626-BC67-24B10AEF1DBD}"/>
              </a:ext>
            </a:extLst>
          </p:cNvPr>
          <p:cNvSpPr txBox="1"/>
          <p:nvPr/>
        </p:nvSpPr>
        <p:spPr>
          <a:xfrm>
            <a:off x="-14444990" y="7180492"/>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Get Location Info</a:t>
            </a:r>
            <a:endParaRPr lang="en-US" sz="3000">
              <a:solidFill>
                <a:srgbClr val="000000"/>
              </a:solidFill>
              <a:latin typeface="Public Sans Bold"/>
            </a:endParaRPr>
          </a:p>
        </p:txBody>
      </p:sp>
      <p:sp>
        <p:nvSpPr>
          <p:cNvPr id="4" name="TextBox 7">
            <a:extLst>
              <a:ext uri="{FF2B5EF4-FFF2-40B4-BE49-F238E27FC236}">
                <a16:creationId xmlns:a16="http://schemas.microsoft.com/office/drawing/2014/main" id="{B7B3511F-4F5B-4B3B-A795-C611092F9964}"/>
              </a:ext>
            </a:extLst>
          </p:cNvPr>
          <p:cNvSpPr txBox="1"/>
          <p:nvPr/>
        </p:nvSpPr>
        <p:spPr>
          <a:xfrm>
            <a:off x="-14658009" y="7684983"/>
            <a:ext cx="6901189" cy="2141805"/>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Get the Latitude and Longitude of Counties</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We took the Latitude and Longitude of the County Court as the center of each county.</a:t>
            </a:r>
            <a:endParaRPr lang="en-US" sz="2400">
              <a:ea typeface="+mn-lt"/>
              <a:cs typeface="+mn-lt"/>
            </a:endParaRPr>
          </a:p>
          <a:p>
            <a:pPr marL="742950" lvl="1" indent="-285750">
              <a:lnSpc>
                <a:spcPts val="3359"/>
              </a:lnSpc>
              <a:buFont typeface="Arial"/>
              <a:buChar char="•"/>
            </a:pP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14" name="TextBox 9">
            <a:extLst>
              <a:ext uri="{FF2B5EF4-FFF2-40B4-BE49-F238E27FC236}">
                <a16:creationId xmlns:a16="http://schemas.microsoft.com/office/drawing/2014/main" id="{7D6C99C9-BA28-4125-BBE8-F4C391D10D9D}"/>
              </a:ext>
            </a:extLst>
          </p:cNvPr>
          <p:cNvSpPr txBox="1"/>
          <p:nvPr/>
        </p:nvSpPr>
        <p:spPr>
          <a:xfrm>
            <a:off x="28297423" y="370388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VISUALIZATIONS</a:t>
            </a:r>
          </a:p>
        </p:txBody>
      </p:sp>
      <p:sp>
        <p:nvSpPr>
          <p:cNvPr id="16" name="TextBox 10">
            <a:extLst>
              <a:ext uri="{FF2B5EF4-FFF2-40B4-BE49-F238E27FC236}">
                <a16:creationId xmlns:a16="http://schemas.microsoft.com/office/drawing/2014/main" id="{AB5E2B3D-2CEB-4A28-B30A-312F91BCDA95}"/>
              </a:ext>
            </a:extLst>
          </p:cNvPr>
          <p:cNvSpPr txBox="1"/>
          <p:nvPr/>
        </p:nvSpPr>
        <p:spPr>
          <a:xfrm>
            <a:off x="28078461" y="4274202"/>
            <a:ext cx="6828848" cy="2215991"/>
          </a:xfrm>
          <a:prstGeom prst="rect">
            <a:avLst/>
          </a:prstGeom>
        </p:spPr>
        <p:txBody>
          <a:bodyPr wrap="square" lIns="0" tIns="0" rIns="0" bIns="0" rtlCol="0" anchor="t">
            <a:spAutoFit/>
          </a:bodyPr>
          <a:lstStyle/>
          <a:p>
            <a:pPr marL="518160" lvl="1" indent="-259080">
              <a:buFont typeface="Arial,Sans-Serif"/>
              <a:buChar char="•"/>
            </a:pPr>
            <a:r>
              <a:rPr lang="en-US" sz="2400">
                <a:solidFill>
                  <a:schemeClr val="bg1">
                    <a:lumMod val="65000"/>
                  </a:schemeClr>
                </a:solidFill>
                <a:latin typeface="Calibri"/>
                <a:ea typeface="+mn-lt"/>
                <a:cs typeface="+mn-lt"/>
              </a:rPr>
              <a:t>Bring this data into separate Panda Data Frame for Grocery Stores, Dollar Stores and Fast Food Places</a:t>
            </a:r>
            <a:endParaRPr lang="en-US"/>
          </a:p>
          <a:p>
            <a:pPr marL="518160" lvl="1" indent="-259080">
              <a:buFont typeface="Arial,Sans-Serif"/>
              <a:buChar char="•"/>
            </a:pPr>
            <a:r>
              <a:rPr lang="en-US" sz="2400">
                <a:solidFill>
                  <a:schemeClr val="bg1">
                    <a:lumMod val="65000"/>
                  </a:schemeClr>
                </a:solidFill>
                <a:latin typeface="Calibri"/>
                <a:ea typeface="+mn-lt"/>
                <a:cs typeface="+mn-lt"/>
              </a:rPr>
              <a:t>Perform Totals for each category per County</a:t>
            </a:r>
          </a:p>
          <a:p>
            <a:pPr marL="518160" lvl="1" indent="-259080">
              <a:buFont typeface="Arial,Sans-Serif"/>
              <a:buChar char="•"/>
            </a:pPr>
            <a:r>
              <a:rPr lang="en-US" sz="2400">
                <a:solidFill>
                  <a:schemeClr val="bg1">
                    <a:lumMod val="65000"/>
                  </a:schemeClr>
                </a:solidFill>
                <a:latin typeface="Calibri"/>
                <a:ea typeface="+mn-lt"/>
                <a:cs typeface="+mn-lt"/>
              </a:rPr>
              <a:t>Store this data in our PostgreSQL Database and JSON files.</a:t>
            </a:r>
          </a:p>
          <a:p>
            <a:pPr marL="518160" lvl="1" indent="-259080" algn="l">
              <a:buFont typeface="Arial"/>
              <a:buChar char="•"/>
            </a:pPr>
            <a:endParaRPr lang="en-US" sz="2400">
              <a:solidFill>
                <a:srgbClr val="9B9B9B"/>
              </a:solidFill>
              <a:latin typeface="Calibri"/>
              <a:cs typeface="Calibri"/>
            </a:endParaRPr>
          </a:p>
        </p:txBody>
      </p:sp>
      <p:sp>
        <p:nvSpPr>
          <p:cNvPr id="18" name="TextBox 12">
            <a:extLst>
              <a:ext uri="{FF2B5EF4-FFF2-40B4-BE49-F238E27FC236}">
                <a16:creationId xmlns:a16="http://schemas.microsoft.com/office/drawing/2014/main" id="{B98724F3-ABD2-4510-9FD9-BF97AF3A15D5}"/>
              </a:ext>
            </a:extLst>
          </p:cNvPr>
          <p:cNvSpPr txBox="1"/>
          <p:nvPr/>
        </p:nvSpPr>
        <p:spPr>
          <a:xfrm>
            <a:off x="28297423" y="646327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WEB DEVELOPMENT</a:t>
            </a:r>
          </a:p>
        </p:txBody>
      </p:sp>
      <p:sp>
        <p:nvSpPr>
          <p:cNvPr id="20" name="TextBox 13">
            <a:extLst>
              <a:ext uri="{FF2B5EF4-FFF2-40B4-BE49-F238E27FC236}">
                <a16:creationId xmlns:a16="http://schemas.microsoft.com/office/drawing/2014/main" id="{279BA9A0-3E07-48D5-BDB0-37BFB65AEE79}"/>
              </a:ext>
            </a:extLst>
          </p:cNvPr>
          <p:cNvSpPr txBox="1"/>
          <p:nvPr/>
        </p:nvSpPr>
        <p:spPr>
          <a:xfrm>
            <a:off x="28292727" y="6990474"/>
            <a:ext cx="6636774" cy="2157450"/>
          </a:xfrm>
          <a:prstGeom prst="rect">
            <a:avLst/>
          </a:prstGeom>
        </p:spPr>
        <p:txBody>
          <a:bodyPr wrap="square" lIns="0" tIns="0" rIns="0" bIns="0" rtlCol="0" anchor="t">
            <a:spAutoFit/>
          </a:bodyPr>
          <a:lstStyle/>
          <a:p>
            <a:pPr marL="518160" lvl="1" indent="-259080">
              <a:lnSpc>
                <a:spcPts val="2500"/>
              </a:lnSpc>
              <a:buFont typeface="Arial,Sans-Serif"/>
              <a:buChar char="•"/>
            </a:pPr>
            <a:r>
              <a:rPr lang="en-US" sz="2400">
                <a:solidFill>
                  <a:schemeClr val="bg1">
                    <a:lumMod val="65000"/>
                  </a:schemeClr>
                </a:solidFill>
                <a:latin typeface="Calibri"/>
                <a:cs typeface="Calibri"/>
              </a:rPr>
              <a:t>Create Bar Graphs and Scatter Plots mapping the data </a:t>
            </a:r>
            <a:endParaRPr lang="en-US" sz="2400">
              <a:solidFill>
                <a:schemeClr val="bg1">
                  <a:lumMod val="65000"/>
                </a:schemeClr>
              </a:solidFill>
              <a:latin typeface="Calibri"/>
              <a:ea typeface="+mn-lt"/>
              <a:cs typeface="Calibri"/>
            </a:endParaRPr>
          </a:p>
          <a:p>
            <a:pPr marL="518160" lvl="1" indent="-259080">
              <a:buFont typeface="Arial,Sans-Serif"/>
              <a:buChar char="•"/>
            </a:pPr>
            <a:r>
              <a:rPr lang="en-US" sz="2400">
                <a:solidFill>
                  <a:schemeClr val="bg1">
                    <a:lumMod val="65000"/>
                  </a:schemeClr>
                </a:solidFill>
                <a:latin typeface="Calibri"/>
                <a:cs typeface="Calibri"/>
              </a:rPr>
              <a:t>Create Heat Maps for showing distribution of Grocery Stores, Dollar Stores and Fast Food Places</a:t>
            </a:r>
            <a:endParaRPr lang="en-US" sz="2400">
              <a:solidFill>
                <a:schemeClr val="bg1">
                  <a:lumMod val="65000"/>
                </a:schemeClr>
              </a:solidFill>
              <a:latin typeface="Calibri"/>
              <a:ea typeface="+mn-lt"/>
              <a:cs typeface="Calibri"/>
            </a:endParaRPr>
          </a:p>
          <a:p>
            <a:pPr marL="518160" lvl="1" indent="-259080">
              <a:lnSpc>
                <a:spcPts val="3359"/>
              </a:lnSpc>
              <a:buFont typeface="Arial"/>
              <a:buChar char="•"/>
            </a:pPr>
            <a:endParaRPr lang="en-US" sz="2400">
              <a:solidFill>
                <a:srgbClr val="9B9B9B"/>
              </a:solidFill>
              <a:latin typeface="Calibri"/>
              <a:cs typeface="Calibri"/>
            </a:endParaRPr>
          </a:p>
        </p:txBody>
      </p:sp>
      <p:sp>
        <p:nvSpPr>
          <p:cNvPr id="22" name="TextBox 15">
            <a:extLst>
              <a:ext uri="{FF2B5EF4-FFF2-40B4-BE49-F238E27FC236}">
                <a16:creationId xmlns:a16="http://schemas.microsoft.com/office/drawing/2014/main" id="{CECD53CF-6D82-4BC9-A614-628CBEF40003}"/>
              </a:ext>
            </a:extLst>
          </p:cNvPr>
          <p:cNvSpPr txBox="1"/>
          <p:nvPr/>
        </p:nvSpPr>
        <p:spPr>
          <a:xfrm>
            <a:off x="-14444990" y="1671487"/>
            <a:ext cx="4861152" cy="502702"/>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Choose Counties</a:t>
            </a:r>
            <a:endParaRPr lang="en-US"/>
          </a:p>
        </p:txBody>
      </p:sp>
      <p:sp>
        <p:nvSpPr>
          <p:cNvPr id="24" name="TextBox 16">
            <a:extLst>
              <a:ext uri="{FF2B5EF4-FFF2-40B4-BE49-F238E27FC236}">
                <a16:creationId xmlns:a16="http://schemas.microsoft.com/office/drawing/2014/main" id="{322E666F-005B-46D7-ACDA-2D6C369005DF}"/>
              </a:ext>
            </a:extLst>
          </p:cNvPr>
          <p:cNvSpPr txBox="1"/>
          <p:nvPr/>
        </p:nvSpPr>
        <p:spPr>
          <a:xfrm>
            <a:off x="-14663952" y="2186853"/>
            <a:ext cx="6568417" cy="4757906"/>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We chose 15 counties based Urban / Rural, Per Capita Income and % FRL (Percentage of School Students receiving Free or Reduced Price Lunch)</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 FRL – This has been considered as good indicator of poverty in a given area.</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Following websites were used to get the Income and FRL data:</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8"/>
              </a:rPr>
              <a:t>https</a:t>
            </a:r>
            <a:r>
              <a:rPr lang="en-US" sz="2400">
                <a:solidFill>
                  <a:srgbClr val="9B9B9B"/>
                </a:solidFill>
                <a:ea typeface="+mn-lt"/>
                <a:cs typeface="+mn-lt"/>
                <a:hlinkClick r:id="rId8">
                  <a:extLst>
                    <a:ext uri="{A12FA001-AC4F-418D-AE19-62706E023703}">
                      <ahyp:hlinkClr xmlns:ahyp="http://schemas.microsoft.com/office/drawing/2018/hyperlinkcolor" val="tx"/>
                    </a:ext>
                  </a:extLst>
                </a:hlinkClick>
              </a:rPr>
              <a:t>://fred.stlouisfed.org/</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9"/>
              </a:rPr>
              <a:t>https</a:t>
            </a:r>
            <a:r>
              <a:rPr lang="en-US" sz="2400">
                <a:solidFill>
                  <a:srgbClr val="9B9B9B"/>
                </a:solidFill>
                <a:ea typeface="+mn-lt"/>
                <a:cs typeface="+mn-lt"/>
                <a:hlinkClick r:id="rId9">
                  <a:extLst>
                    <a:ext uri="{A12FA001-AC4F-418D-AE19-62706E023703}">
                      <ahyp:hlinkClr xmlns:ahyp="http://schemas.microsoft.com/office/drawing/2018/hyperlinkcolor" val="tx"/>
                    </a:ext>
                  </a:extLst>
                </a:hlinkClick>
              </a:rPr>
              <a:t>://oraapp.doe.k12.ga.us</a:t>
            </a:r>
            <a:r>
              <a:rPr lang="en-US" sz="2400">
                <a:solidFill>
                  <a:srgbClr val="9B9B9B"/>
                </a:solidFill>
                <a:ea typeface="+mn-lt"/>
                <a:cs typeface="+mn-lt"/>
              </a:rPr>
              <a:t> </a:t>
            </a: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26" name="TextBox 17">
            <a:extLst>
              <a:ext uri="{FF2B5EF4-FFF2-40B4-BE49-F238E27FC236}">
                <a16:creationId xmlns:a16="http://schemas.microsoft.com/office/drawing/2014/main" id="{93B8FB75-E883-4E5C-BF39-C54A328BB798}"/>
              </a:ext>
            </a:extLst>
          </p:cNvPr>
          <p:cNvSpPr txBox="1"/>
          <p:nvPr/>
        </p:nvSpPr>
        <p:spPr>
          <a:xfrm>
            <a:off x="-15875327" y="1667921"/>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01</a:t>
            </a:r>
          </a:p>
        </p:txBody>
      </p:sp>
      <p:sp>
        <p:nvSpPr>
          <p:cNvPr id="28" name="TextBox 18">
            <a:extLst>
              <a:ext uri="{FF2B5EF4-FFF2-40B4-BE49-F238E27FC236}">
                <a16:creationId xmlns:a16="http://schemas.microsoft.com/office/drawing/2014/main" id="{8927CDBB-4AD6-4D71-AD5F-1A08A7F4DFEC}"/>
              </a:ext>
            </a:extLst>
          </p:cNvPr>
          <p:cNvSpPr txBox="1"/>
          <p:nvPr/>
        </p:nvSpPr>
        <p:spPr>
          <a:xfrm>
            <a:off x="28297423" y="944503"/>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Use APIs</a:t>
            </a:r>
          </a:p>
        </p:txBody>
      </p:sp>
      <p:sp>
        <p:nvSpPr>
          <p:cNvPr id="30" name="TextBox 19">
            <a:extLst>
              <a:ext uri="{FF2B5EF4-FFF2-40B4-BE49-F238E27FC236}">
                <a16:creationId xmlns:a16="http://schemas.microsoft.com/office/drawing/2014/main" id="{0FCC377C-68A0-4D2F-A012-16212933B272}"/>
              </a:ext>
            </a:extLst>
          </p:cNvPr>
          <p:cNvSpPr txBox="1"/>
          <p:nvPr/>
        </p:nvSpPr>
        <p:spPr>
          <a:xfrm>
            <a:off x="28282955" y="1477903"/>
            <a:ext cx="6467138" cy="2380588"/>
          </a:xfrm>
          <a:prstGeom prst="rect">
            <a:avLst/>
          </a:prstGeom>
        </p:spPr>
        <p:txBody>
          <a:bodyPr wrap="square" lIns="0" tIns="0" rIns="0" bIns="0" rtlCol="0" anchor="t">
            <a:spAutoFit/>
          </a:bodyPr>
          <a:lstStyle/>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Using Foursquare APIs we got the location and names of:</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Grocery Stores</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Dollar Stores</a:t>
            </a:r>
          </a:p>
          <a:p>
            <a:pPr marL="975360" lvl="2" indent="-259080">
              <a:buFont typeface="Arial,Sans-Serif" panose="020B0604020202020204" pitchFamily="34" charset="0"/>
              <a:buChar char="•"/>
            </a:pPr>
            <a:r>
              <a:rPr lang="en-US" sz="2400">
                <a:solidFill>
                  <a:schemeClr val="bg1">
                    <a:lumMod val="65000"/>
                  </a:schemeClr>
                </a:solidFill>
                <a:latin typeface="Calibri"/>
                <a:cs typeface="Calibri"/>
              </a:rPr>
              <a:t>Fast Food Places</a:t>
            </a:r>
            <a:endParaRPr lang="en-US" sz="2400">
              <a:solidFill>
                <a:schemeClr val="bg1">
                  <a:lumMod val="65000"/>
                </a:schemeClr>
              </a:solidFill>
              <a:latin typeface="Calibri"/>
              <a:ea typeface="+mn-lt"/>
              <a:cs typeface="Calibri"/>
            </a:endParaRPr>
          </a:p>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Must be within a radius of 5-6 miles of County</a:t>
            </a:r>
            <a:endParaRPr lang="en-US" sz="2400">
              <a:solidFill>
                <a:schemeClr val="bg1">
                  <a:lumMod val="65000"/>
                </a:schemeClr>
              </a:solidFill>
              <a:latin typeface="Calibri"/>
              <a:ea typeface="+mn-lt"/>
              <a:cs typeface="Calibri"/>
            </a:endParaRPr>
          </a:p>
          <a:p>
            <a:pPr marL="342900" lvl="0" indent="-342900" algn="l">
              <a:lnSpc>
                <a:spcPts val="3359"/>
              </a:lnSpc>
              <a:spcBef>
                <a:spcPct val="0"/>
              </a:spcBef>
              <a:buFont typeface="Arial" panose="020B0604020202020204" pitchFamily="34" charset="0"/>
              <a:buChar char="•"/>
            </a:pPr>
            <a:endParaRPr lang="en-US" sz="2400">
              <a:solidFill>
                <a:schemeClr val="bg1">
                  <a:lumMod val="65000"/>
                </a:schemeClr>
              </a:solidFill>
              <a:latin typeface="Calibri"/>
              <a:cs typeface="Calibri"/>
            </a:endParaRPr>
          </a:p>
        </p:txBody>
      </p:sp>
      <p:sp>
        <p:nvSpPr>
          <p:cNvPr id="32" name="TextBox 17">
            <a:extLst>
              <a:ext uri="{FF2B5EF4-FFF2-40B4-BE49-F238E27FC236}">
                <a16:creationId xmlns:a16="http://schemas.microsoft.com/office/drawing/2014/main" id="{A004E92C-8FB4-4782-9D08-5F855DA69F83}"/>
              </a:ext>
            </a:extLst>
          </p:cNvPr>
          <p:cNvSpPr txBox="1"/>
          <p:nvPr/>
        </p:nvSpPr>
        <p:spPr>
          <a:xfrm>
            <a:off x="-15875327" y="7178571"/>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02</a:t>
            </a:r>
          </a:p>
        </p:txBody>
      </p:sp>
      <p:sp>
        <p:nvSpPr>
          <p:cNvPr id="34" name="TextBox 17">
            <a:extLst>
              <a:ext uri="{FF2B5EF4-FFF2-40B4-BE49-F238E27FC236}">
                <a16:creationId xmlns:a16="http://schemas.microsoft.com/office/drawing/2014/main" id="{0591A2A5-96CD-4066-BB38-3F421CEBB344}"/>
              </a:ext>
            </a:extLst>
          </p:cNvPr>
          <p:cNvSpPr txBox="1"/>
          <p:nvPr/>
        </p:nvSpPr>
        <p:spPr>
          <a:xfrm>
            <a:off x="26873549" y="944503"/>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03</a:t>
            </a:r>
          </a:p>
        </p:txBody>
      </p:sp>
      <p:sp>
        <p:nvSpPr>
          <p:cNvPr id="36" name="TextBox 17">
            <a:extLst>
              <a:ext uri="{FF2B5EF4-FFF2-40B4-BE49-F238E27FC236}">
                <a16:creationId xmlns:a16="http://schemas.microsoft.com/office/drawing/2014/main" id="{E8EB84D9-A1AF-4D7D-B27F-A0D40E431BD9}"/>
              </a:ext>
            </a:extLst>
          </p:cNvPr>
          <p:cNvSpPr txBox="1"/>
          <p:nvPr/>
        </p:nvSpPr>
        <p:spPr>
          <a:xfrm>
            <a:off x="26873549" y="3703887"/>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04</a:t>
            </a:r>
          </a:p>
        </p:txBody>
      </p:sp>
      <p:sp>
        <p:nvSpPr>
          <p:cNvPr id="38" name="TextBox 17">
            <a:extLst>
              <a:ext uri="{FF2B5EF4-FFF2-40B4-BE49-F238E27FC236}">
                <a16:creationId xmlns:a16="http://schemas.microsoft.com/office/drawing/2014/main" id="{6184A466-7DF3-4A3D-8B4A-90376F34BA6B}"/>
              </a:ext>
            </a:extLst>
          </p:cNvPr>
          <p:cNvSpPr txBox="1"/>
          <p:nvPr/>
        </p:nvSpPr>
        <p:spPr>
          <a:xfrm>
            <a:off x="26873549" y="6463274"/>
            <a:ext cx="1204912" cy="1012825"/>
          </a:xfrm>
          <a:prstGeom prst="rect">
            <a:avLst/>
          </a:prstGeom>
        </p:spPr>
        <p:txBody>
          <a:bodyPr lIns="0" tIns="0" rIns="0" bIns="0" rtlCol="0" anchor="t">
            <a:spAutoFit/>
          </a:bodyPr>
          <a:lstStyle/>
          <a:p>
            <a:pPr marL="0" lvl="0" indent="0" algn="ctr">
              <a:lnSpc>
                <a:spcPts val="7700"/>
              </a:lnSpc>
            </a:pPr>
            <a:r>
              <a:rPr lang="en-US" sz="7000" b="1">
                <a:solidFill>
                  <a:srgbClr val="9B9B9B">
                    <a:alpha val="49804"/>
                  </a:srgbClr>
                </a:solidFill>
                <a:latin typeface="Public Sans Bold"/>
              </a:rPr>
              <a:t>05</a:t>
            </a:r>
          </a:p>
        </p:txBody>
      </p:sp>
      <p:sp>
        <p:nvSpPr>
          <p:cNvPr id="40" name="TextBox 2">
            <a:extLst>
              <a:ext uri="{FF2B5EF4-FFF2-40B4-BE49-F238E27FC236}">
                <a16:creationId xmlns:a16="http://schemas.microsoft.com/office/drawing/2014/main" id="{4F2BD6E6-CE69-4C62-9CEB-8382A4BC249B}"/>
              </a:ext>
            </a:extLst>
          </p:cNvPr>
          <p:cNvSpPr txBox="1"/>
          <p:nvPr/>
        </p:nvSpPr>
        <p:spPr>
          <a:xfrm>
            <a:off x="1025324" y="-6980237"/>
            <a:ext cx="14022501" cy="871970"/>
          </a:xfrm>
          <a:prstGeom prst="rect">
            <a:avLst/>
          </a:prstGeom>
        </p:spPr>
        <p:txBody>
          <a:bodyPr lIns="0" tIns="0" rIns="0" bIns="0" rtlCol="0" anchor="t">
            <a:spAutoFit/>
          </a:bodyPr>
          <a:lstStyle/>
          <a:p>
            <a:pPr>
              <a:lnSpc>
                <a:spcPts val="8250"/>
              </a:lnSpc>
            </a:pPr>
            <a:r>
              <a:rPr lang="en-US" sz="2500" b="1">
                <a:latin typeface="Public Sans Bold"/>
              </a:rPr>
              <a:t>Data Analysis Process Steps</a:t>
            </a:r>
            <a:endParaRPr lang="en-US" sz="2500">
              <a:latin typeface="Public Sans Bold"/>
            </a:endParaRPr>
          </a:p>
        </p:txBody>
      </p:sp>
      <p:sp>
        <p:nvSpPr>
          <p:cNvPr id="44" name="TextBox 43">
            <a:extLst>
              <a:ext uri="{FF2B5EF4-FFF2-40B4-BE49-F238E27FC236}">
                <a16:creationId xmlns:a16="http://schemas.microsoft.com/office/drawing/2014/main" id="{8343BCB3-5595-41EF-9517-B9466DC1BE82}"/>
              </a:ext>
            </a:extLst>
          </p:cNvPr>
          <p:cNvSpPr txBox="1"/>
          <p:nvPr/>
        </p:nvSpPr>
        <p:spPr>
          <a:xfrm>
            <a:off x="292895" y="-2611057"/>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ERD</a:t>
            </a:r>
          </a:p>
        </p:txBody>
      </p:sp>
    </p:spTree>
    <p:extLst>
      <p:ext uri="{BB962C8B-B14F-4D97-AF65-F5344CB8AC3E}">
        <p14:creationId xmlns:p14="http://schemas.microsoft.com/office/powerpoint/2010/main" val="450752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CF0D8-8DB1-4B41-AE34-2F7A38E9523F}"/>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ERD</a:t>
            </a:r>
          </a:p>
        </p:txBody>
      </p:sp>
      <p:sp>
        <p:nvSpPr>
          <p:cNvPr id="5" name="TextBox 4">
            <a:extLst>
              <a:ext uri="{FF2B5EF4-FFF2-40B4-BE49-F238E27FC236}">
                <a16:creationId xmlns:a16="http://schemas.microsoft.com/office/drawing/2014/main" id="{54849362-3E40-CD42-B020-A4B9B0AA4DDF}"/>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sp>
        <p:nvSpPr>
          <p:cNvPr id="7" name="TextBox 6">
            <a:extLst>
              <a:ext uri="{FF2B5EF4-FFF2-40B4-BE49-F238E27FC236}">
                <a16:creationId xmlns:a16="http://schemas.microsoft.com/office/drawing/2014/main" id="{45AC260F-6D6F-8F49-8681-D3BC1900C4E2}"/>
              </a:ext>
            </a:extLst>
          </p:cNvPr>
          <p:cNvSpPr txBox="1"/>
          <p:nvPr/>
        </p:nvSpPr>
        <p:spPr>
          <a:xfrm>
            <a:off x="8382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a:latin typeface="Calibri" panose="020F0502020204030204" pitchFamily="34" charset="0"/>
                <a:ea typeface="+mj-ea"/>
                <a:cs typeface="Calibri" panose="020F0502020204030204" pitchFamily="34" charset="0"/>
                <a:hlinkClick r:id="rId3"/>
              </a:rPr>
              <a:t>app.genmymodel.com</a:t>
            </a:r>
            <a:endParaRPr lang="en-US" sz="4000" dirty="0">
              <a:latin typeface="Calibri" panose="020F0502020204030204" pitchFamily="34" charset="0"/>
              <a:ea typeface="+mj-ea"/>
              <a:cs typeface="Calibri" panose="020F0502020204030204" pitchFamily="34" charset="0"/>
            </a:endParaRPr>
          </a:p>
        </p:txBody>
      </p:sp>
      <p:pic>
        <p:nvPicPr>
          <p:cNvPr id="9" name="Picture 2">
            <a:extLst>
              <a:ext uri="{FF2B5EF4-FFF2-40B4-BE49-F238E27FC236}">
                <a16:creationId xmlns:a16="http://schemas.microsoft.com/office/drawing/2014/main" id="{710FB554-6DE1-064E-A342-EB46F224A2DD}"/>
              </a:ext>
            </a:extLst>
          </p:cNvPr>
          <p:cNvPicPr>
            <a:picLocks noChangeAspect="1"/>
          </p:cNvPicPr>
          <p:nvPr/>
        </p:nvPicPr>
        <p:blipFill>
          <a:blip r:embed="rId4"/>
          <a:srcRect r="1101"/>
          <a:stretch>
            <a:fillRect/>
          </a:stretch>
        </p:blipFill>
        <p:spPr>
          <a:xfrm>
            <a:off x="8356946" y="0"/>
            <a:ext cx="9169054" cy="10287000"/>
          </a:xfrm>
          <a:prstGeom prst="rect">
            <a:avLst/>
          </a:prstGeom>
        </p:spPr>
      </p:pic>
      <p:pic>
        <p:nvPicPr>
          <p:cNvPr id="38" name="Picture 2">
            <a:extLst>
              <a:ext uri="{FF2B5EF4-FFF2-40B4-BE49-F238E27FC236}">
                <a16:creationId xmlns:a16="http://schemas.microsoft.com/office/drawing/2014/main" id="{181F69F0-7BA2-CB47-9539-8C95F6CC42CC}"/>
              </a:ext>
            </a:extLst>
          </p:cNvPr>
          <p:cNvPicPr>
            <a:picLocks noChangeAspect="1"/>
          </p:cNvPicPr>
          <p:nvPr/>
        </p:nvPicPr>
        <p:blipFill>
          <a:blip r:embed="rId5"/>
          <a:srcRect/>
          <a:stretch>
            <a:fillRect/>
          </a:stretch>
        </p:blipFill>
        <p:spPr>
          <a:xfrm>
            <a:off x="285128" y="-9658553"/>
            <a:ext cx="8087036" cy="3814639"/>
          </a:xfrm>
          <a:prstGeom prst="rect">
            <a:avLst/>
          </a:prstGeom>
        </p:spPr>
      </p:pic>
      <p:pic>
        <p:nvPicPr>
          <p:cNvPr id="39" name="Picture 2">
            <a:extLst>
              <a:ext uri="{FF2B5EF4-FFF2-40B4-BE49-F238E27FC236}">
                <a16:creationId xmlns:a16="http://schemas.microsoft.com/office/drawing/2014/main" id="{C5CD02AC-B1C6-E440-97C4-247248D1A3C4}"/>
              </a:ext>
            </a:extLst>
          </p:cNvPr>
          <p:cNvPicPr>
            <a:picLocks noChangeAspect="1"/>
          </p:cNvPicPr>
          <p:nvPr/>
        </p:nvPicPr>
        <p:blipFill>
          <a:blip r:embed="rId6"/>
          <a:srcRect/>
          <a:stretch>
            <a:fillRect/>
          </a:stretch>
        </p:blipFill>
        <p:spPr>
          <a:xfrm>
            <a:off x="285128" y="15963900"/>
            <a:ext cx="8087036" cy="3814640"/>
          </a:xfrm>
          <a:prstGeom prst="rect">
            <a:avLst/>
          </a:prstGeom>
        </p:spPr>
      </p:pic>
      <p:pic>
        <p:nvPicPr>
          <p:cNvPr id="40" name="Picture 2">
            <a:extLst>
              <a:ext uri="{FF2B5EF4-FFF2-40B4-BE49-F238E27FC236}">
                <a16:creationId xmlns:a16="http://schemas.microsoft.com/office/drawing/2014/main" id="{A827CC6F-91A9-9E44-9DF8-129B20B8BBAF}"/>
              </a:ext>
            </a:extLst>
          </p:cNvPr>
          <p:cNvPicPr>
            <a:picLocks noChangeAspect="1"/>
          </p:cNvPicPr>
          <p:nvPr/>
        </p:nvPicPr>
        <p:blipFill>
          <a:blip r:embed="rId7"/>
          <a:srcRect/>
          <a:stretch>
            <a:fillRect/>
          </a:stretch>
        </p:blipFill>
        <p:spPr>
          <a:xfrm>
            <a:off x="10200964" y="-9658553"/>
            <a:ext cx="8087036" cy="3811016"/>
          </a:xfrm>
          <a:prstGeom prst="rect">
            <a:avLst/>
          </a:prstGeom>
        </p:spPr>
      </p:pic>
      <p:pic>
        <p:nvPicPr>
          <p:cNvPr id="41" name="!!stupid1">
            <a:extLst>
              <a:ext uri="{FF2B5EF4-FFF2-40B4-BE49-F238E27FC236}">
                <a16:creationId xmlns:a16="http://schemas.microsoft.com/office/drawing/2014/main" id="{29355100-B21C-FC4F-813F-C5D9D59207B4}"/>
              </a:ext>
            </a:extLst>
          </p:cNvPr>
          <p:cNvPicPr>
            <a:picLocks noChangeAspect="1"/>
          </p:cNvPicPr>
          <p:nvPr/>
        </p:nvPicPr>
        <p:blipFill>
          <a:blip r:embed="rId8"/>
          <a:srcRect/>
          <a:stretch>
            <a:fillRect/>
          </a:stretch>
        </p:blipFill>
        <p:spPr>
          <a:xfrm>
            <a:off x="10200964" y="15963900"/>
            <a:ext cx="8087036" cy="3811016"/>
          </a:xfrm>
          <a:prstGeom prst="rect">
            <a:avLst/>
          </a:prstGeom>
        </p:spPr>
      </p:pic>
      <p:pic>
        <p:nvPicPr>
          <p:cNvPr id="44" name="Picture 43" descr="Logo&#10;&#10;Description automatically generated">
            <a:extLst>
              <a:ext uri="{FF2B5EF4-FFF2-40B4-BE49-F238E27FC236}">
                <a16:creationId xmlns:a16="http://schemas.microsoft.com/office/drawing/2014/main" id="{6D4360C9-5128-4A4B-A857-A792362ACDA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73566" y="3467100"/>
            <a:ext cx="914400" cy="914400"/>
          </a:xfrm>
          <a:prstGeom prst="rect">
            <a:avLst/>
          </a:prstGeom>
        </p:spPr>
      </p:pic>
      <p:pic>
        <p:nvPicPr>
          <p:cNvPr id="45" name="Picture 44" descr="Logo&#10;&#10;Description automatically generated">
            <a:extLst>
              <a:ext uri="{FF2B5EF4-FFF2-40B4-BE49-F238E27FC236}">
                <a16:creationId xmlns:a16="http://schemas.microsoft.com/office/drawing/2014/main" id="{C546471D-8129-B646-9856-9D53E361B1D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0800000">
            <a:off x="7086601" y="6362700"/>
            <a:ext cx="914400" cy="914400"/>
          </a:xfrm>
          <a:prstGeom prst="rect">
            <a:avLst/>
          </a:prstGeom>
        </p:spPr>
      </p:pic>
      <p:pic>
        <p:nvPicPr>
          <p:cNvPr id="2" name="Picture 2" descr="Table&#10;&#10;Description automatically generated">
            <a:extLst>
              <a:ext uri="{FF2B5EF4-FFF2-40B4-BE49-F238E27FC236}">
                <a16:creationId xmlns:a16="http://schemas.microsoft.com/office/drawing/2014/main" id="{16DB666F-AD66-456B-B505-7ABC4220876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2612827" y="5530287"/>
            <a:ext cx="1998476" cy="1164221"/>
          </a:xfrm>
          <a:prstGeom prst="rect">
            <a:avLst/>
          </a:prstGeom>
        </p:spPr>
      </p:pic>
      <p:pic>
        <p:nvPicPr>
          <p:cNvPr id="3" name="Picture 2">
            <a:extLst>
              <a:ext uri="{FF2B5EF4-FFF2-40B4-BE49-F238E27FC236}">
                <a16:creationId xmlns:a16="http://schemas.microsoft.com/office/drawing/2014/main" id="{D63B3C5D-993C-454A-B38E-7419DE51DC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69851" y="3917787"/>
            <a:ext cx="2114503" cy="26395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E17E26-F926-4D39-A6B3-3E0CA399461F}"/>
              </a:ext>
            </a:extLst>
          </p:cNvPr>
          <p:cNvSpPr txBox="1"/>
          <p:nvPr/>
        </p:nvSpPr>
        <p:spPr>
          <a:xfrm>
            <a:off x="206085" y="-7434829"/>
            <a:ext cx="8427029" cy="840230"/>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5400" b="1">
                <a:latin typeface="Calibri"/>
                <a:ea typeface="+mj-ea"/>
                <a:cs typeface="Calibri"/>
              </a:rPr>
              <a:t>Final County Data Frame</a:t>
            </a:r>
          </a:p>
        </p:txBody>
      </p:sp>
      <p:sp>
        <p:nvSpPr>
          <p:cNvPr id="8" name="TextBox 7">
            <a:extLst>
              <a:ext uri="{FF2B5EF4-FFF2-40B4-BE49-F238E27FC236}">
                <a16:creationId xmlns:a16="http://schemas.microsoft.com/office/drawing/2014/main" id="{8AD18A57-FDFA-4513-B6B8-BF87DC3035F4}"/>
              </a:ext>
            </a:extLst>
          </p:cNvPr>
          <p:cNvSpPr txBox="1"/>
          <p:nvPr/>
        </p:nvSpPr>
        <p:spPr>
          <a:xfrm>
            <a:off x="-4792249" y="13117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Data Visualizations</a:t>
            </a:r>
          </a:p>
        </p:txBody>
      </p:sp>
      <p:sp>
        <p:nvSpPr>
          <p:cNvPr id="10" name="TextBox 9">
            <a:extLst>
              <a:ext uri="{FF2B5EF4-FFF2-40B4-BE49-F238E27FC236}">
                <a16:creationId xmlns:a16="http://schemas.microsoft.com/office/drawing/2014/main" id="{52AFEE6E-8A6E-4764-AC7A-17BA3B03D110}"/>
              </a:ext>
            </a:extLst>
          </p:cNvPr>
          <p:cNvSpPr txBox="1"/>
          <p:nvPr/>
        </p:nvSpPr>
        <p:spPr>
          <a:xfrm>
            <a:off x="-4792249" y="78708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4 Charts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F978A11-D709-C34D-B69E-84424DD0839D}"/>
              </a:ext>
            </a:extLst>
          </p:cNvPr>
          <p:cNvPicPr>
            <a:picLocks noChangeAspect="1"/>
          </p:cNvPicPr>
          <p:nvPr/>
        </p:nvPicPr>
        <p:blipFill>
          <a:blip r:embed="rId3"/>
          <a:srcRect/>
          <a:stretch>
            <a:fillRect/>
          </a:stretch>
        </p:blipFill>
        <p:spPr>
          <a:xfrm>
            <a:off x="142564" y="2247900"/>
            <a:ext cx="8087036" cy="3814639"/>
          </a:xfrm>
          <a:prstGeom prst="rect">
            <a:avLst/>
          </a:prstGeom>
        </p:spPr>
      </p:pic>
      <p:pic>
        <p:nvPicPr>
          <p:cNvPr id="8" name="Picture 2">
            <a:extLst>
              <a:ext uri="{FF2B5EF4-FFF2-40B4-BE49-F238E27FC236}">
                <a16:creationId xmlns:a16="http://schemas.microsoft.com/office/drawing/2014/main" id="{C82D8DCB-9C08-1545-8153-DA87D2E5AEA5}"/>
              </a:ext>
            </a:extLst>
          </p:cNvPr>
          <p:cNvPicPr>
            <a:picLocks noChangeAspect="1"/>
          </p:cNvPicPr>
          <p:nvPr/>
        </p:nvPicPr>
        <p:blipFill>
          <a:blip r:embed="rId4"/>
          <a:srcRect/>
          <a:stretch>
            <a:fillRect/>
          </a:stretch>
        </p:blipFill>
        <p:spPr>
          <a:xfrm>
            <a:off x="142564" y="6362700"/>
            <a:ext cx="8087036" cy="3814640"/>
          </a:xfrm>
          <a:prstGeom prst="rect">
            <a:avLst/>
          </a:prstGeom>
        </p:spPr>
      </p:pic>
      <p:pic>
        <p:nvPicPr>
          <p:cNvPr id="9" name="Picture 2">
            <a:extLst>
              <a:ext uri="{FF2B5EF4-FFF2-40B4-BE49-F238E27FC236}">
                <a16:creationId xmlns:a16="http://schemas.microsoft.com/office/drawing/2014/main" id="{60D4BBA9-866A-484E-A694-3627677BE638}"/>
              </a:ext>
            </a:extLst>
          </p:cNvPr>
          <p:cNvPicPr>
            <a:picLocks noChangeAspect="1"/>
          </p:cNvPicPr>
          <p:nvPr/>
        </p:nvPicPr>
        <p:blipFill>
          <a:blip r:embed="rId5"/>
          <a:srcRect/>
          <a:stretch>
            <a:fillRect/>
          </a:stretch>
        </p:blipFill>
        <p:spPr>
          <a:xfrm>
            <a:off x="10058400" y="2247900"/>
            <a:ext cx="8087036" cy="3811016"/>
          </a:xfrm>
          <a:prstGeom prst="rect">
            <a:avLst/>
          </a:prstGeom>
        </p:spPr>
      </p:pic>
      <p:pic>
        <p:nvPicPr>
          <p:cNvPr id="10" name="!!stupid1">
            <a:extLst>
              <a:ext uri="{FF2B5EF4-FFF2-40B4-BE49-F238E27FC236}">
                <a16:creationId xmlns:a16="http://schemas.microsoft.com/office/drawing/2014/main" id="{AEB1818D-75A2-C546-B3E8-4DA6CFB58D02}"/>
              </a:ext>
            </a:extLst>
          </p:cNvPr>
          <p:cNvPicPr>
            <a:picLocks noChangeAspect="1"/>
          </p:cNvPicPr>
          <p:nvPr/>
        </p:nvPicPr>
        <p:blipFill>
          <a:blip r:embed="rId6"/>
          <a:srcRect/>
          <a:stretch>
            <a:fillRect/>
          </a:stretch>
        </p:blipFill>
        <p:spPr>
          <a:xfrm>
            <a:off x="10058400" y="6362700"/>
            <a:ext cx="8087036" cy="3811016"/>
          </a:xfrm>
          <a:prstGeom prst="rect">
            <a:avLst/>
          </a:prstGeom>
        </p:spPr>
      </p:pic>
      <p:sp>
        <p:nvSpPr>
          <p:cNvPr id="5" name="TextBox 4">
            <a:extLst>
              <a:ext uri="{FF2B5EF4-FFF2-40B4-BE49-F238E27FC236}">
                <a16:creationId xmlns:a16="http://schemas.microsoft.com/office/drawing/2014/main" id="{C93B879A-EFF8-2441-8519-18A8317017E3}"/>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Data Visualizations</a:t>
            </a:r>
          </a:p>
        </p:txBody>
      </p:sp>
      <p:sp>
        <p:nvSpPr>
          <p:cNvPr id="6" name="TextBox 5">
            <a:extLst>
              <a:ext uri="{FF2B5EF4-FFF2-40B4-BE49-F238E27FC236}">
                <a16:creationId xmlns:a16="http://schemas.microsoft.com/office/drawing/2014/main" id="{67C1F38A-29D9-DD4D-997E-9F1E24C7416E}"/>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sp>
        <p:nvSpPr>
          <p:cNvPr id="12" name="TextBox 11">
            <a:extLst>
              <a:ext uri="{FF2B5EF4-FFF2-40B4-BE49-F238E27FC236}">
                <a16:creationId xmlns:a16="http://schemas.microsoft.com/office/drawing/2014/main" id="{1F6B4328-AB3F-0B4B-9517-709F363BB8F8}"/>
              </a:ext>
            </a:extLst>
          </p:cNvPr>
          <p:cNvSpPr txBox="1"/>
          <p:nvPr/>
        </p:nvSpPr>
        <p:spPr>
          <a:xfrm>
            <a:off x="-12192000" y="76744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sp>
        <p:nvSpPr>
          <p:cNvPr id="14" name="TextBox 13">
            <a:extLst>
              <a:ext uri="{FF2B5EF4-FFF2-40B4-BE49-F238E27FC236}">
                <a16:creationId xmlns:a16="http://schemas.microsoft.com/office/drawing/2014/main" id="{1858DD2B-5872-194A-8509-AB6EDB48161F}"/>
              </a:ext>
            </a:extLst>
          </p:cNvPr>
          <p:cNvSpPr txBox="1"/>
          <p:nvPr/>
        </p:nvSpPr>
        <p:spPr>
          <a:xfrm>
            <a:off x="-117348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err="1">
                <a:latin typeface="Calibri" panose="020F0502020204030204" pitchFamily="34" charset="0"/>
                <a:ea typeface="+mj-ea"/>
                <a:cs typeface="Calibri" panose="020F0502020204030204" pitchFamily="34" charset="0"/>
                <a:hlinkClick r:id="rId7"/>
              </a:rPr>
              <a:t>app.genmymodel.com</a:t>
            </a:r>
            <a:endParaRPr lang="en-US" sz="4000" dirty="0">
              <a:latin typeface="Calibri" panose="020F0502020204030204" pitchFamily="34" charset="0"/>
              <a:ea typeface="+mj-ea"/>
              <a:cs typeface="Calibri" panose="020F0502020204030204" pitchFamily="34" charset="0"/>
            </a:endParaRPr>
          </a:p>
        </p:txBody>
      </p:sp>
      <p:pic>
        <p:nvPicPr>
          <p:cNvPr id="16" name="Picture 2">
            <a:extLst>
              <a:ext uri="{FF2B5EF4-FFF2-40B4-BE49-F238E27FC236}">
                <a16:creationId xmlns:a16="http://schemas.microsoft.com/office/drawing/2014/main" id="{3E5D6D3C-9787-B548-96D4-983942F7764B}"/>
              </a:ext>
            </a:extLst>
          </p:cNvPr>
          <p:cNvPicPr>
            <a:picLocks noChangeAspect="1"/>
          </p:cNvPicPr>
          <p:nvPr/>
        </p:nvPicPr>
        <p:blipFill>
          <a:blip r:embed="rId8"/>
          <a:srcRect r="1101"/>
          <a:stretch>
            <a:fillRect/>
          </a:stretch>
        </p:blipFill>
        <p:spPr>
          <a:xfrm>
            <a:off x="23317200" y="2523917"/>
            <a:ext cx="5570257" cy="6249416"/>
          </a:xfrm>
          <a:prstGeom prst="rect">
            <a:avLst/>
          </a:prstGeom>
        </p:spPr>
      </p:pic>
      <p:pic>
        <p:nvPicPr>
          <p:cNvPr id="17" name="Picture 16" descr="Logo&#10;&#10;Description automatically generated">
            <a:extLst>
              <a:ext uri="{FF2B5EF4-FFF2-40B4-BE49-F238E27FC236}">
                <a16:creationId xmlns:a16="http://schemas.microsoft.com/office/drawing/2014/main" id="{92960207-5B73-A346-A522-7DDAFB7D7B2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724649" y="3467099"/>
            <a:ext cx="914400" cy="914400"/>
          </a:xfrm>
          <a:prstGeom prst="rect">
            <a:avLst/>
          </a:prstGeom>
        </p:spPr>
      </p:pic>
      <p:pic>
        <p:nvPicPr>
          <p:cNvPr id="18" name="Picture 17" descr="Logo&#10;&#10;Description automatically generated">
            <a:extLst>
              <a:ext uri="{FF2B5EF4-FFF2-40B4-BE49-F238E27FC236}">
                <a16:creationId xmlns:a16="http://schemas.microsoft.com/office/drawing/2014/main" id="{E4B72AC0-61B8-4940-BC9E-049B675F7DD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0800000">
            <a:off x="-5011614" y="6362699"/>
            <a:ext cx="914400" cy="914400"/>
          </a:xfrm>
          <a:prstGeom prst="rect">
            <a:avLst/>
          </a:prstGeom>
        </p:spPr>
      </p:pic>
      <p:sp>
        <p:nvSpPr>
          <p:cNvPr id="21" name="TextBox 20">
            <a:extLst>
              <a:ext uri="{FF2B5EF4-FFF2-40B4-BE49-F238E27FC236}">
                <a16:creationId xmlns:a16="http://schemas.microsoft.com/office/drawing/2014/main" id="{558C1719-C0BE-DC47-AAF2-7B60D56AC352}"/>
              </a:ext>
            </a:extLst>
          </p:cNvPr>
          <p:cNvSpPr txBox="1"/>
          <p:nvPr/>
        </p:nvSpPr>
        <p:spPr>
          <a:xfrm>
            <a:off x="-4240947" y="764016"/>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22" name="TextBox 4">
            <a:extLst>
              <a:ext uri="{FF2B5EF4-FFF2-40B4-BE49-F238E27FC236}">
                <a16:creationId xmlns:a16="http://schemas.microsoft.com/office/drawing/2014/main" id="{7E166AC5-4DA0-AA49-9BC2-F6C482ADE53B}"/>
              </a:ext>
            </a:extLst>
          </p:cNvPr>
          <p:cNvSpPr txBox="1"/>
          <p:nvPr/>
        </p:nvSpPr>
        <p:spPr>
          <a:xfrm>
            <a:off x="4360846" y="10500361"/>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2" name="TextBox 1">
            <a:extLst>
              <a:ext uri="{FF2B5EF4-FFF2-40B4-BE49-F238E27FC236}">
                <a16:creationId xmlns:a16="http://schemas.microsoft.com/office/drawing/2014/main" id="{6932FF70-2B0A-4847-97E5-4770985F22E3}"/>
              </a:ext>
            </a:extLst>
          </p:cNvPr>
          <p:cNvSpPr txBox="1"/>
          <p:nvPr/>
        </p:nvSpPr>
        <p:spPr>
          <a:xfrm>
            <a:off x="-12084300" y="13117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ERD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2643</TotalTime>
  <Words>2481</Words>
  <Application>Microsoft Macintosh PowerPoint</Application>
  <PresentationFormat>Custom</PresentationFormat>
  <Paragraphs>346</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Arimo</vt:lpstr>
      <vt:lpstr>Arial,Sans-Serif</vt:lpstr>
      <vt:lpstr>Public Sans Bold</vt:lpstr>
      <vt:lpstr>Calibri</vt:lpstr>
      <vt:lpstr>Public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Light Simple Clean Food Presentation</dc:title>
  <cp:lastModifiedBy>Carlo Labudiong</cp:lastModifiedBy>
  <cp:revision>17</cp:revision>
  <cp:lastPrinted>2022-01-14T23:33:35Z</cp:lastPrinted>
  <dcterms:created xsi:type="dcterms:W3CDTF">2006-08-16T00:00:00Z</dcterms:created>
  <dcterms:modified xsi:type="dcterms:W3CDTF">2022-01-16T17:28:05Z</dcterms:modified>
  <dc:identifier>DAE1X5QHw7I</dc:identifier>
</cp:coreProperties>
</file>